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bookmarkIdSeed="2">
  <p:sldMasterIdLst>
    <p:sldMasterId id="2147483648" r:id="rId1"/>
  </p:sldMasterIdLst>
  <p:notesMasterIdLst>
    <p:notesMasterId r:id="rId13"/>
  </p:notesMasterIdLst>
  <p:sldIdLst>
    <p:sldId id="338" r:id="rId2"/>
    <p:sldId id="394" r:id="rId3"/>
    <p:sldId id="396" r:id="rId4"/>
    <p:sldId id="397" r:id="rId5"/>
    <p:sldId id="398" r:id="rId6"/>
    <p:sldId id="399" r:id="rId7"/>
    <p:sldId id="401" r:id="rId8"/>
    <p:sldId id="402" r:id="rId9"/>
    <p:sldId id="403" r:id="rId10"/>
    <p:sldId id="404" r:id="rId11"/>
    <p:sldId id="419"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9" name="Author" initials="A" lastIdx="0" clrIdx="8"/>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B900"/>
    <a:srgbClr val="FF8C00"/>
    <a:srgbClr val="008272"/>
    <a:srgbClr val="B7BAB9"/>
    <a:srgbClr val="00BCF2"/>
    <a:srgbClr val="107C10"/>
    <a:srgbClr val="FFC83F"/>
    <a:srgbClr val="FFF100"/>
    <a:srgbClr val="E6F6D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540" autoAdjust="0"/>
    <p:restoredTop sz="84192" autoAdjust="0"/>
  </p:normalViewPr>
  <p:slideViewPr>
    <p:cSldViewPr snapToGrid="0">
      <p:cViewPr varScale="1">
        <p:scale>
          <a:sx n="96" d="100"/>
          <a:sy n="96" d="100"/>
        </p:scale>
        <p:origin x="204" y="10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87" d="100"/>
          <a:sy n="87" d="100"/>
        </p:scale>
        <p:origin x="3078" y="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A5C374-E123-4DB7-B462-10AA2785B469}" type="datetimeFigureOut">
              <a:rPr lang="en-US"/>
              <a:t>4/29/2016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5DD95C-5957-4646-A3B4-DA391B06113F}" type="slidenum">
              <a:rPr lang="en-US"/>
              <a:t>‹#›</a:t>
            </a:fld>
            <a:endParaRPr lang="en-US"/>
          </a:p>
        </p:txBody>
      </p:sp>
    </p:spTree>
    <p:extLst>
      <p:ext uri="{BB962C8B-B14F-4D97-AF65-F5344CB8AC3E}">
        <p14:creationId xmlns:p14="http://schemas.microsoft.com/office/powerpoint/2010/main" val="30807510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95263"/>
            <a:ext cx="5486400" cy="3086100"/>
          </a:xfrm>
        </p:spPr>
      </p:sp>
      <p:sp>
        <p:nvSpPr>
          <p:cNvPr id="3" name="Notes Placeholder 2"/>
          <p:cNvSpPr>
            <a:spLocks noGrp="1"/>
          </p:cNvSpPr>
          <p:nvPr>
            <p:ph type="body" idx="1"/>
          </p:nvPr>
        </p:nvSpPr>
        <p:spPr>
          <a:xfrm>
            <a:off x="119743" y="3472543"/>
            <a:ext cx="6498771" cy="4528457"/>
          </a:xfrm>
        </p:spPr>
        <p:txBody>
          <a:bodyPr/>
          <a:lstStyle/>
          <a:p>
            <a:endParaRPr lang="en-US" dirty="0"/>
          </a:p>
        </p:txBody>
      </p:sp>
      <p:sp>
        <p:nvSpPr>
          <p:cNvPr id="4" name="Slide Number Placeholder 3"/>
          <p:cNvSpPr>
            <a:spLocks noGrp="1"/>
          </p:cNvSpPr>
          <p:nvPr>
            <p:ph type="sldNum" sz="quarter" idx="10"/>
          </p:nvPr>
        </p:nvSpPr>
        <p:spPr/>
        <p:txBody>
          <a:bodyPr/>
          <a:lstStyle/>
          <a:p>
            <a:fld id="{665DD95C-5957-4646-A3B4-DA391B06113F}" type="slidenum">
              <a:rPr lang="en-US"/>
              <a:t>1</a:t>
            </a:fld>
            <a:endParaRPr lang="en-US" dirty="0"/>
          </a:p>
        </p:txBody>
      </p:sp>
    </p:spTree>
    <p:extLst>
      <p:ext uri="{BB962C8B-B14F-4D97-AF65-F5344CB8AC3E}">
        <p14:creationId xmlns:p14="http://schemas.microsoft.com/office/powerpoint/2010/main" val="41625964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65DD95C-5957-4646-A3B4-DA391B06113F}" type="slidenum">
              <a:rPr lang="en-US" smtClean="0"/>
              <a:t>10</a:t>
            </a:fld>
            <a:endParaRPr lang="en-US"/>
          </a:p>
        </p:txBody>
      </p:sp>
    </p:spTree>
    <p:extLst>
      <p:ext uri="{BB962C8B-B14F-4D97-AF65-F5344CB8AC3E}">
        <p14:creationId xmlns:p14="http://schemas.microsoft.com/office/powerpoint/2010/main" val="8956268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665DD95C-5957-4646-A3B4-DA391B06113F}" type="slidenum">
              <a:rPr lang="en-US"/>
              <a:t>11</a:t>
            </a:fld>
            <a:endParaRPr lang="en-US"/>
          </a:p>
        </p:txBody>
      </p:sp>
    </p:spTree>
    <p:extLst>
      <p:ext uri="{BB962C8B-B14F-4D97-AF65-F5344CB8AC3E}">
        <p14:creationId xmlns:p14="http://schemas.microsoft.com/office/powerpoint/2010/main" val="8202542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665DD95C-5957-4646-A3B4-DA391B06113F}" type="slidenum">
              <a:rPr lang="en-US"/>
              <a:t>2</a:t>
            </a:fld>
            <a:endParaRPr lang="en-US" dirty="0"/>
          </a:p>
        </p:txBody>
      </p:sp>
    </p:spTree>
    <p:extLst>
      <p:ext uri="{BB962C8B-B14F-4D97-AF65-F5344CB8AC3E}">
        <p14:creationId xmlns:p14="http://schemas.microsoft.com/office/powerpoint/2010/main" val="4102377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65DD95C-5957-4646-A3B4-DA391B06113F}" type="slidenum">
              <a:rPr lang="en-US" smtClean="0"/>
              <a:t>3</a:t>
            </a:fld>
            <a:endParaRPr lang="en-US"/>
          </a:p>
        </p:txBody>
      </p:sp>
    </p:spTree>
    <p:extLst>
      <p:ext uri="{BB962C8B-B14F-4D97-AF65-F5344CB8AC3E}">
        <p14:creationId xmlns:p14="http://schemas.microsoft.com/office/powerpoint/2010/main" val="21239515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a:t>
            </a:r>
            <a:endParaRPr lang="en-US" dirty="0">
              <a:effectLst/>
            </a:endParaRPr>
          </a:p>
          <a:p>
            <a:endParaRPr lang="en-US" dirty="0"/>
          </a:p>
        </p:txBody>
      </p:sp>
      <p:sp>
        <p:nvSpPr>
          <p:cNvPr id="4" name="Slide Number Placeholder 3"/>
          <p:cNvSpPr>
            <a:spLocks noGrp="1"/>
          </p:cNvSpPr>
          <p:nvPr>
            <p:ph type="sldNum" sz="quarter" idx="10"/>
          </p:nvPr>
        </p:nvSpPr>
        <p:spPr/>
        <p:txBody>
          <a:bodyPr/>
          <a:lstStyle/>
          <a:p>
            <a:fld id="{665DD95C-5957-4646-A3B4-DA391B06113F}" type="slidenum">
              <a:rPr lang="en-US" smtClean="0"/>
              <a:t>4</a:t>
            </a:fld>
            <a:endParaRPr lang="en-US"/>
          </a:p>
        </p:txBody>
      </p:sp>
    </p:spTree>
    <p:extLst>
      <p:ext uri="{BB962C8B-B14F-4D97-AF65-F5344CB8AC3E}">
        <p14:creationId xmlns:p14="http://schemas.microsoft.com/office/powerpoint/2010/main" val="1109227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65DD95C-5957-4646-A3B4-DA391B06113F}" type="slidenum">
              <a:rPr lang="en-US" smtClean="0"/>
              <a:t>5</a:t>
            </a:fld>
            <a:endParaRPr lang="en-US"/>
          </a:p>
        </p:txBody>
      </p:sp>
    </p:spTree>
    <p:extLst>
      <p:ext uri="{BB962C8B-B14F-4D97-AF65-F5344CB8AC3E}">
        <p14:creationId xmlns:p14="http://schemas.microsoft.com/office/powerpoint/2010/main" val="39720671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65DD95C-5957-4646-A3B4-DA391B06113F}" type="slidenum">
              <a:rPr lang="en-US" smtClean="0"/>
              <a:t>6</a:t>
            </a:fld>
            <a:endParaRPr lang="en-US"/>
          </a:p>
        </p:txBody>
      </p:sp>
    </p:spTree>
    <p:extLst>
      <p:ext uri="{BB962C8B-B14F-4D97-AF65-F5344CB8AC3E}">
        <p14:creationId xmlns:p14="http://schemas.microsoft.com/office/powerpoint/2010/main" val="33540691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65DD95C-5957-4646-A3B4-DA391B06113F}" type="slidenum">
              <a:rPr lang="en-US" smtClean="0"/>
              <a:t>7</a:t>
            </a:fld>
            <a:endParaRPr lang="en-US"/>
          </a:p>
        </p:txBody>
      </p:sp>
    </p:spTree>
    <p:extLst>
      <p:ext uri="{BB962C8B-B14F-4D97-AF65-F5344CB8AC3E}">
        <p14:creationId xmlns:p14="http://schemas.microsoft.com/office/powerpoint/2010/main" val="3229385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65DD95C-5957-4646-A3B4-DA391B06113F}" type="slidenum">
              <a:rPr lang="en-US" smtClean="0"/>
              <a:t>8</a:t>
            </a:fld>
            <a:endParaRPr lang="en-US"/>
          </a:p>
        </p:txBody>
      </p:sp>
    </p:spTree>
    <p:extLst>
      <p:ext uri="{BB962C8B-B14F-4D97-AF65-F5344CB8AC3E}">
        <p14:creationId xmlns:p14="http://schemas.microsoft.com/office/powerpoint/2010/main" val="41792083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65DD95C-5957-4646-A3B4-DA391B06113F}" type="slidenum">
              <a:rPr lang="en-US" smtClean="0"/>
              <a:t>9</a:t>
            </a:fld>
            <a:endParaRPr lang="en-US"/>
          </a:p>
        </p:txBody>
      </p:sp>
    </p:spTree>
    <p:extLst>
      <p:ext uri="{BB962C8B-B14F-4D97-AF65-F5344CB8AC3E}">
        <p14:creationId xmlns:p14="http://schemas.microsoft.com/office/powerpoint/2010/main" val="40869606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93255" y="455677"/>
            <a:ext cx="5065469" cy="1151280"/>
          </a:xfrm>
        </p:spPr>
        <p:txBody>
          <a:bodyPr anchor="t">
            <a:normAutofit/>
          </a:bodyPr>
          <a:lstStyle>
            <a:lvl1pPr algn="l">
              <a:defRPr sz="4800">
                <a:solidFill>
                  <a:schemeClr val="bg1"/>
                </a:solidFill>
                <a:latin typeface="Segoe UI Light" panose="020B0502040204020203" pitchFamily="34" charset="0"/>
                <a:cs typeface="Segoe UI Light" panose="020B0502040204020203" pitchFamily="34" charset="0"/>
              </a:defRPr>
            </a:lvl1pPr>
          </a:lstStyle>
          <a:p>
            <a:r>
              <a:rPr lang="en-US" dirty="0"/>
              <a:t>Click to edit Master title style</a:t>
            </a:r>
          </a:p>
        </p:txBody>
      </p:sp>
      <p:sp>
        <p:nvSpPr>
          <p:cNvPr id="11" name="Text Placeholder 2"/>
          <p:cNvSpPr>
            <a:spLocks noGrp="1"/>
          </p:cNvSpPr>
          <p:nvPr>
            <p:ph type="body" idx="1"/>
          </p:nvPr>
        </p:nvSpPr>
        <p:spPr>
          <a:xfrm>
            <a:off x="486834" y="2571192"/>
            <a:ext cx="5065469" cy="3318862"/>
          </a:xfrm>
        </p:spPr>
        <p:txBody>
          <a:bodyPr>
            <a:normAutofit/>
          </a:bodyPr>
          <a:lstStyle>
            <a:lvl1pPr marL="0" indent="0">
              <a:buNone/>
              <a:defRPr sz="2400">
                <a:solidFill>
                  <a:schemeClr val="bg1"/>
                </a:solidFill>
                <a:latin typeface="Segoe UI Light" panose="020B0502040204020203" pitchFamily="34" charset="0"/>
                <a:cs typeface="Segoe UI Light" panose="020B0502040204020203"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spTree>
    <p:extLst>
      <p:ext uri="{BB962C8B-B14F-4D97-AF65-F5344CB8AC3E}">
        <p14:creationId xmlns:p14="http://schemas.microsoft.com/office/powerpoint/2010/main" val="36210539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30CF8D6-0397-4D95-9C76-43E787850A48}" type="datetimeFigureOut">
              <a:rPr lang="en-US" smtClean="0"/>
              <a:t>4/29/2016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5CB0D2-17E4-4E14-B620-1ADA9FCF9D03}" type="slidenum">
              <a:rPr lang="en-US" smtClean="0"/>
              <a:t>‹#›</a:t>
            </a:fld>
            <a:endParaRPr lang="en-US"/>
          </a:p>
        </p:txBody>
      </p:sp>
    </p:spTree>
    <p:extLst>
      <p:ext uri="{BB962C8B-B14F-4D97-AF65-F5344CB8AC3E}">
        <p14:creationId xmlns:p14="http://schemas.microsoft.com/office/powerpoint/2010/main" val="18195520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30CF8D6-0397-4D95-9C76-43E787850A48}" type="datetimeFigureOut">
              <a:rPr lang="en-US" smtClean="0"/>
              <a:t>4/29/2016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5CB0D2-17E4-4E14-B620-1ADA9FCF9D03}" type="slidenum">
              <a:rPr lang="en-US" smtClean="0"/>
              <a:t>‹#›</a:t>
            </a:fld>
            <a:endParaRPr lang="en-US"/>
          </a:p>
        </p:txBody>
      </p:sp>
    </p:spTree>
    <p:extLst>
      <p:ext uri="{BB962C8B-B14F-4D97-AF65-F5344CB8AC3E}">
        <p14:creationId xmlns:p14="http://schemas.microsoft.com/office/powerpoint/2010/main" val="31028765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30CF8D6-0397-4D95-9C76-43E787850A48}" type="datetimeFigureOut">
              <a:rPr lang="en-US" smtClean="0"/>
              <a:t>4/29/2016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5CB0D2-17E4-4E14-B620-1ADA9FCF9D03}" type="slidenum">
              <a:rPr lang="en-US" smtClean="0"/>
              <a:t>‹#›</a:t>
            </a:fld>
            <a:endParaRPr lang="en-US"/>
          </a:p>
        </p:txBody>
      </p:sp>
    </p:spTree>
    <p:extLst>
      <p:ext uri="{BB962C8B-B14F-4D97-AF65-F5344CB8AC3E}">
        <p14:creationId xmlns:p14="http://schemas.microsoft.com/office/powerpoint/2010/main" val="32826837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30CF8D6-0397-4D95-9C76-43E787850A48}" type="datetimeFigureOut">
              <a:rPr lang="en-US" smtClean="0"/>
              <a:t>4/29/2016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5CB0D2-17E4-4E14-B620-1ADA9FCF9D03}" type="slidenum">
              <a:rPr lang="en-US" smtClean="0"/>
              <a:t>‹#›</a:t>
            </a:fld>
            <a:endParaRPr lang="en-US"/>
          </a:p>
        </p:txBody>
      </p:sp>
    </p:spTree>
    <p:extLst>
      <p:ext uri="{BB962C8B-B14F-4D97-AF65-F5344CB8AC3E}">
        <p14:creationId xmlns:p14="http://schemas.microsoft.com/office/powerpoint/2010/main" val="14897953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30CF8D6-0397-4D95-9C76-43E787850A48}" type="datetimeFigureOut">
              <a:rPr lang="en-US" smtClean="0"/>
              <a:t>4/29/2016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5CB0D2-17E4-4E14-B620-1ADA9FCF9D03}" type="slidenum">
              <a:rPr lang="en-US" smtClean="0"/>
              <a:t>‹#›</a:t>
            </a:fld>
            <a:endParaRPr lang="en-US"/>
          </a:p>
        </p:txBody>
      </p:sp>
    </p:spTree>
    <p:extLst>
      <p:ext uri="{BB962C8B-B14F-4D97-AF65-F5344CB8AC3E}">
        <p14:creationId xmlns:p14="http://schemas.microsoft.com/office/powerpoint/2010/main" val="39362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30CF8D6-0397-4D95-9C76-43E787850A48}" type="datetimeFigureOut">
              <a:rPr lang="en-US" smtClean="0"/>
              <a:t>4/29/2016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05CB0D2-17E4-4E14-B620-1ADA9FCF9D03}" type="slidenum">
              <a:rPr lang="en-US" smtClean="0"/>
              <a:t>‹#›</a:t>
            </a:fld>
            <a:endParaRPr lang="en-US"/>
          </a:p>
        </p:txBody>
      </p:sp>
    </p:spTree>
    <p:extLst>
      <p:ext uri="{BB962C8B-B14F-4D97-AF65-F5344CB8AC3E}">
        <p14:creationId xmlns:p14="http://schemas.microsoft.com/office/powerpoint/2010/main" val="39309540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30CF8D6-0397-4D95-9C76-43E787850A48}" type="datetimeFigureOut">
              <a:rPr lang="en-US" smtClean="0"/>
              <a:t>4/29/2016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05CB0D2-17E4-4E14-B620-1ADA9FCF9D03}" type="slidenum">
              <a:rPr lang="en-US" smtClean="0"/>
              <a:t>‹#›</a:t>
            </a:fld>
            <a:endParaRPr lang="en-US"/>
          </a:p>
        </p:txBody>
      </p:sp>
    </p:spTree>
    <p:extLst>
      <p:ext uri="{BB962C8B-B14F-4D97-AF65-F5344CB8AC3E}">
        <p14:creationId xmlns:p14="http://schemas.microsoft.com/office/powerpoint/2010/main" val="24203157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30CF8D6-0397-4D95-9C76-43E787850A48}" type="datetimeFigureOut">
              <a:rPr lang="en-US" smtClean="0"/>
              <a:t>4/29/2016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05CB0D2-17E4-4E14-B620-1ADA9FCF9D03}" type="slidenum">
              <a:rPr lang="en-US" smtClean="0"/>
              <a:t>‹#›</a:t>
            </a:fld>
            <a:endParaRPr lang="en-US"/>
          </a:p>
        </p:txBody>
      </p:sp>
    </p:spTree>
    <p:extLst>
      <p:ext uri="{BB962C8B-B14F-4D97-AF65-F5344CB8AC3E}">
        <p14:creationId xmlns:p14="http://schemas.microsoft.com/office/powerpoint/2010/main" val="23047784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30CF8D6-0397-4D95-9C76-43E787850A48}" type="datetimeFigureOut">
              <a:rPr lang="en-US" smtClean="0"/>
              <a:t>4/29/2016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5CB0D2-17E4-4E14-B620-1ADA9FCF9D03}" type="slidenum">
              <a:rPr lang="en-US" smtClean="0"/>
              <a:t>‹#›</a:t>
            </a:fld>
            <a:endParaRPr lang="en-US"/>
          </a:p>
        </p:txBody>
      </p:sp>
    </p:spTree>
    <p:extLst>
      <p:ext uri="{BB962C8B-B14F-4D97-AF65-F5344CB8AC3E}">
        <p14:creationId xmlns:p14="http://schemas.microsoft.com/office/powerpoint/2010/main" val="22307298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30CF8D6-0397-4D95-9C76-43E787850A48}" type="datetimeFigureOut">
              <a:rPr lang="en-US" smtClean="0"/>
              <a:t>4/29/2016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5CB0D2-17E4-4E14-B620-1ADA9FCF9D03}" type="slidenum">
              <a:rPr lang="en-US" smtClean="0"/>
              <a:t>‹#›</a:t>
            </a:fld>
            <a:endParaRPr lang="en-US"/>
          </a:p>
        </p:txBody>
      </p:sp>
    </p:spTree>
    <p:extLst>
      <p:ext uri="{BB962C8B-B14F-4D97-AF65-F5344CB8AC3E}">
        <p14:creationId xmlns:p14="http://schemas.microsoft.com/office/powerpoint/2010/main" val="2405302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BCF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0CF8D6-0397-4D95-9C76-43E787850A48}" type="datetimeFigureOut">
              <a:rPr lang="en-US" smtClean="0"/>
              <a:t>4/29/2016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5CB0D2-17E4-4E14-B620-1ADA9FCF9D03}" type="slidenum">
              <a:rPr lang="en-US" smtClean="0"/>
              <a:t>‹#›</a:t>
            </a:fld>
            <a:endParaRPr lang="en-US"/>
          </a:p>
        </p:txBody>
      </p:sp>
    </p:spTree>
    <p:extLst>
      <p:ext uri="{BB962C8B-B14F-4D97-AF65-F5344CB8AC3E}">
        <p14:creationId xmlns:p14="http://schemas.microsoft.com/office/powerpoint/2010/main" val="11059225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microsoft.com/office/2007/relationships/hdphoto" Target="../media/hdphoto5.wdp"/></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9.png"/><Relationship Id="rId7" Type="http://schemas.microsoft.com/office/2007/relationships/hdphoto" Target="../media/hdphoto2.wdp"/><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1.png"/><Relationship Id="rId11" Type="http://schemas.microsoft.com/office/2007/relationships/hdphoto" Target="../media/hdphoto4.wdp"/><Relationship Id="rId5" Type="http://schemas.microsoft.com/office/2007/relationships/hdphoto" Target="../media/hdphoto1.wdp"/><Relationship Id="rId10" Type="http://schemas.openxmlformats.org/officeDocument/2006/relationships/image" Target="../media/image13.png"/><Relationship Id="rId4" Type="http://schemas.openxmlformats.org/officeDocument/2006/relationships/image" Target="../media/image10.png"/><Relationship Id="rId9" Type="http://schemas.microsoft.com/office/2007/relationships/hdphoto" Target="../media/hdphoto3.wdp"/></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YouthSpark Summer Camp:&#10;&#10;Make Your Own Game - Learn to Code FLATVERSE!&#10;&#10;Session 1&#10;&#10;" title="Cover Slide"/>
          <p:cNvSpPr>
            <a:spLocks noGrp="1"/>
          </p:cNvSpPr>
          <p:nvPr>
            <p:ph type="ctrTitle"/>
          </p:nvPr>
        </p:nvSpPr>
        <p:spPr>
          <a:xfrm>
            <a:off x="393255" y="455676"/>
            <a:ext cx="8750745" cy="4222649"/>
          </a:xfrm>
        </p:spPr>
        <p:txBody>
          <a:bodyPr>
            <a:noAutofit/>
          </a:bodyPr>
          <a:lstStyle/>
          <a:p>
            <a:r>
              <a:rPr lang="en-US" dirty="0"/>
              <a:t>Kodu Makerspace</a:t>
            </a:r>
            <a:br>
              <a:rPr lang="en-US" sz="5400" dirty="0"/>
            </a:br>
            <a:r>
              <a:rPr lang="en-US" dirty="0"/>
              <a:t>Learn to make your own games!</a:t>
            </a:r>
            <a:br>
              <a:rPr lang="en-US" dirty="0"/>
            </a:br>
            <a:br>
              <a:rPr lang="en-US" sz="5400" dirty="0"/>
            </a:br>
            <a:r>
              <a:rPr lang="en-US" sz="3600" dirty="0"/>
              <a:t>Lesson 1</a:t>
            </a:r>
            <a:br>
              <a:rPr lang="en-US" sz="5400" dirty="0"/>
            </a:br>
            <a:br>
              <a:rPr lang="en-US" sz="5400" dirty="0"/>
            </a:br>
            <a:br>
              <a:rPr lang="en-US" sz="3200" dirty="0"/>
            </a:br>
            <a:endParaRPr lang="en-US" sz="3200" dirty="0"/>
          </a:p>
        </p:txBody>
      </p:sp>
      <p:pic>
        <p:nvPicPr>
          <p:cNvPr id="12" name="Picture 11" descr="Microsoft Logo" title="Microsoft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2300" y="5961529"/>
            <a:ext cx="2217645" cy="474177"/>
          </a:xfrm>
          <a:prstGeom prst="rect">
            <a:avLst/>
          </a:prstGeom>
        </p:spPr>
      </p:pic>
      <p:pic>
        <p:nvPicPr>
          <p:cNvPr id="6" name="Picture 5" descr="&quot;&quot;" title="&quot;&quot;"/>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8331929" y="1299459"/>
            <a:ext cx="3550199" cy="5397773"/>
          </a:xfrm>
          <a:prstGeom prst="rect">
            <a:avLst/>
          </a:prstGeom>
        </p:spPr>
      </p:pic>
      <p:pic>
        <p:nvPicPr>
          <p:cNvPr id="7" name="Picture 6" title="Microsoft Imagine logo"/>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44545" y="5878966"/>
            <a:ext cx="3048163" cy="608790"/>
          </a:xfrm>
          <a:prstGeom prst="rect">
            <a:avLst/>
          </a:prstGeom>
        </p:spPr>
      </p:pic>
    </p:spTree>
    <p:extLst>
      <p:ext uri="{BB962C8B-B14F-4D97-AF65-F5344CB8AC3E}">
        <p14:creationId xmlns:p14="http://schemas.microsoft.com/office/powerpoint/2010/main" val="2583983395"/>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93255" y="455677"/>
            <a:ext cx="8302337" cy="1151280"/>
          </a:xfrm>
        </p:spPr>
        <p:txBody>
          <a:bodyPr>
            <a:normAutofit/>
          </a:bodyPr>
          <a:lstStyle/>
          <a:p>
            <a:r>
              <a:rPr lang="en-US" dirty="0"/>
              <a:t>Saving changes to Kodu </a:t>
            </a:r>
          </a:p>
        </p:txBody>
      </p:sp>
      <p:sp>
        <p:nvSpPr>
          <p:cNvPr id="3" name="Text Placeholder 2"/>
          <p:cNvSpPr>
            <a:spLocks noGrp="1"/>
          </p:cNvSpPr>
          <p:nvPr>
            <p:ph type="body" idx="1"/>
          </p:nvPr>
        </p:nvSpPr>
        <p:spPr>
          <a:xfrm>
            <a:off x="393255" y="1606957"/>
            <a:ext cx="5906877" cy="4793843"/>
          </a:xfrm>
        </p:spPr>
        <p:txBody>
          <a:bodyPr>
            <a:noAutofit/>
          </a:bodyPr>
          <a:lstStyle/>
          <a:p>
            <a:pPr marL="514350" indent="-514350">
              <a:lnSpc>
                <a:spcPct val="100000"/>
              </a:lnSpc>
              <a:buFont typeface="+mj-lt"/>
              <a:buAutoNum type="arabicPeriod"/>
            </a:pPr>
            <a:r>
              <a:rPr lang="en-US" dirty="0"/>
              <a:t>Click the Home Menu button</a:t>
            </a:r>
          </a:p>
          <a:p>
            <a:pPr marL="514350" indent="-514350">
              <a:lnSpc>
                <a:spcPct val="100000"/>
              </a:lnSpc>
              <a:buFont typeface="+mj-lt"/>
              <a:buAutoNum type="arabicPeriod"/>
            </a:pPr>
            <a:r>
              <a:rPr lang="en-US" dirty="0"/>
              <a:t>Select Save my world</a:t>
            </a:r>
          </a:p>
          <a:p>
            <a:pPr marL="514350" indent="-514350">
              <a:lnSpc>
                <a:spcPct val="100000"/>
              </a:lnSpc>
              <a:buFont typeface="+mj-lt"/>
              <a:buAutoNum type="arabicPeriod"/>
            </a:pPr>
            <a:r>
              <a:rPr lang="en-US" dirty="0"/>
              <a:t>Add 1 to the version number</a:t>
            </a:r>
          </a:p>
          <a:p>
            <a:pPr marL="514350" indent="-514350">
              <a:lnSpc>
                <a:spcPct val="100000"/>
              </a:lnSpc>
              <a:buFont typeface="+mj-lt"/>
              <a:buAutoNum type="arabicPeriod"/>
            </a:pPr>
            <a:r>
              <a:rPr lang="en-US" dirty="0"/>
              <a:t>Change the name of the game in the top row</a:t>
            </a:r>
          </a:p>
          <a:p>
            <a:pPr marL="514350" indent="-514350">
              <a:lnSpc>
                <a:spcPct val="100000"/>
              </a:lnSpc>
              <a:buFont typeface="+mj-lt"/>
              <a:buAutoNum type="arabicPeriod"/>
            </a:pPr>
            <a:r>
              <a:rPr lang="en-US" dirty="0"/>
              <a:t>Add your initials to the end of the game’s name</a:t>
            </a:r>
          </a:p>
          <a:p>
            <a:pPr marL="514350" indent="-514350">
              <a:lnSpc>
                <a:spcPct val="100000"/>
              </a:lnSpc>
              <a:buFont typeface="+mj-lt"/>
              <a:buAutoNum type="arabicPeriod"/>
            </a:pPr>
            <a:r>
              <a:rPr lang="en-US" dirty="0"/>
              <a:t>Revise the Description</a:t>
            </a:r>
          </a:p>
          <a:p>
            <a:pPr marL="514350" indent="-514350">
              <a:lnSpc>
                <a:spcPct val="100000"/>
              </a:lnSpc>
              <a:buFont typeface="+mj-lt"/>
              <a:buAutoNum type="arabicPeriod"/>
            </a:pPr>
            <a:r>
              <a:rPr lang="en-US" dirty="0"/>
              <a:t>Click Save </a:t>
            </a:r>
          </a:p>
        </p:txBody>
      </p:sp>
      <p:pic>
        <p:nvPicPr>
          <p:cNvPr id="4" name="Picture 3" title="Screenshot of the Kodu home menu page with SAVE MY WORLD highlighted for emphasis"/>
          <p:cNvPicPr>
            <a:picLocks noChangeAspect="1"/>
          </p:cNvPicPr>
          <p:nvPr/>
        </p:nvPicPr>
        <p:blipFill rotWithShape="1">
          <a:blip r:embed="rId3">
            <a:extLst>
              <a:ext uri="{BEBA8EAE-BF5A-486C-A8C5-ECC9F3942E4B}">
                <a14:imgProps xmlns:a14="http://schemas.microsoft.com/office/drawing/2010/main">
                  <a14:imgLayer r:embed="rId4">
                    <a14:imgEffect>
                      <a14:backgroundRemoval t="5780" b="93893" l="13865" r="98094"/>
                    </a14:imgEffect>
                  </a14:imgLayer>
                </a14:imgProps>
              </a:ext>
            </a:extLst>
          </a:blip>
          <a:srcRect l="241"/>
          <a:stretch/>
        </p:blipFill>
        <p:spPr>
          <a:xfrm>
            <a:off x="5298510" y="964576"/>
            <a:ext cx="6385398" cy="5086251"/>
          </a:xfrm>
          <a:prstGeom prst="rect">
            <a:avLst/>
          </a:prstGeom>
        </p:spPr>
      </p:pic>
    </p:spTree>
    <p:extLst>
      <p:ext uri="{BB962C8B-B14F-4D97-AF65-F5344CB8AC3E}">
        <p14:creationId xmlns:p14="http://schemas.microsoft.com/office/powerpoint/2010/main" val="970968577"/>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96000" y="376129"/>
            <a:ext cx="11169765" cy="923330"/>
          </a:xfrm>
          <a:prstGeom prst="rect">
            <a:avLst/>
          </a:prstGeom>
          <a:noFill/>
        </p:spPr>
        <p:txBody>
          <a:bodyPr wrap="square" rtlCol="0">
            <a:spAutoFit/>
          </a:bodyPr>
          <a:lstStyle/>
          <a:p>
            <a:r>
              <a:rPr lang="en-US" sz="5400" dirty="0">
                <a:solidFill>
                  <a:schemeClr val="bg1"/>
                </a:solidFill>
                <a:latin typeface="Segoe UI Light" panose="020B0502040204020203" pitchFamily="34" charset="0"/>
                <a:cs typeface="Segoe UI Light" panose="020B0502040204020203" pitchFamily="34" charset="0"/>
              </a:rPr>
              <a:t>Thank you!</a:t>
            </a:r>
            <a:endParaRPr lang="en-US" sz="5400" dirty="0">
              <a:solidFill>
                <a:schemeClr val="bg1"/>
              </a:solidFill>
              <a:latin typeface="Segoe UI" panose="020B0502040204020203" pitchFamily="34" charset="0"/>
              <a:cs typeface="Segoe UI" panose="020B0502040204020203" pitchFamily="34" charset="0"/>
            </a:endParaRPr>
          </a:p>
        </p:txBody>
      </p:sp>
      <p:sp>
        <p:nvSpPr>
          <p:cNvPr id="3" name="Title 2" hidden="1"/>
          <p:cNvSpPr>
            <a:spLocks noGrp="1"/>
          </p:cNvSpPr>
          <p:nvPr>
            <p:ph type="ctrTitle"/>
          </p:nvPr>
        </p:nvSpPr>
        <p:spPr/>
        <p:txBody>
          <a:bodyPr/>
          <a:lstStyle/>
          <a:p>
            <a:r>
              <a:rPr lang="en-US" dirty="0"/>
              <a:t>THANK YOU!</a:t>
            </a:r>
          </a:p>
        </p:txBody>
      </p:sp>
      <p:pic>
        <p:nvPicPr>
          <p:cNvPr id="7" name="Picture 6" descr="Microsoft Logo" title="Microsoft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2300" y="5961529"/>
            <a:ext cx="2217645" cy="474177"/>
          </a:xfrm>
          <a:prstGeom prst="rect">
            <a:avLst/>
          </a:prstGeom>
        </p:spPr>
      </p:pic>
      <p:pic>
        <p:nvPicPr>
          <p:cNvPr id="11" name="Picture 10" descr="&quot;&quot;" title="&quot;&quot;"/>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8331929" y="1299459"/>
            <a:ext cx="3550199" cy="5397773"/>
          </a:xfrm>
          <a:prstGeom prst="rect">
            <a:avLst/>
          </a:prstGeom>
        </p:spPr>
      </p:pic>
      <p:pic>
        <p:nvPicPr>
          <p:cNvPr id="6" name="Picture 5" title="Microsoft Imagine logo"/>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44545" y="5878966"/>
            <a:ext cx="3048163" cy="608790"/>
          </a:xfrm>
          <a:prstGeom prst="rect">
            <a:avLst/>
          </a:prstGeom>
        </p:spPr>
      </p:pic>
    </p:spTree>
    <p:extLst>
      <p:ext uri="{BB962C8B-B14F-4D97-AF65-F5344CB8AC3E}">
        <p14:creationId xmlns:p14="http://schemas.microsoft.com/office/powerpoint/2010/main" val="1243811972"/>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title="&quot;&quot;"/>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8125861" y="4753211"/>
            <a:ext cx="4086921" cy="2104789"/>
          </a:xfrm>
          <a:prstGeom prst="rect">
            <a:avLst/>
          </a:prstGeom>
        </p:spPr>
      </p:pic>
      <p:pic>
        <p:nvPicPr>
          <p:cNvPr id="7" name="Picture 6" title="&quot;&quot;"/>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045358" y="4749500"/>
            <a:ext cx="4086921" cy="2104789"/>
          </a:xfrm>
          <a:prstGeom prst="rect">
            <a:avLst/>
          </a:prstGeom>
        </p:spPr>
      </p:pic>
      <p:pic>
        <p:nvPicPr>
          <p:cNvPr id="9" name="Picture 8" title="&quot;&quot;"/>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1563" y="4749500"/>
            <a:ext cx="4086921" cy="2104789"/>
          </a:xfrm>
          <a:prstGeom prst="rect">
            <a:avLst/>
          </a:prstGeom>
        </p:spPr>
      </p:pic>
      <p:sp>
        <p:nvSpPr>
          <p:cNvPr id="2" name="Title 1"/>
          <p:cNvSpPr>
            <a:spLocks noGrp="1"/>
          </p:cNvSpPr>
          <p:nvPr>
            <p:ph type="ctrTitle"/>
          </p:nvPr>
        </p:nvSpPr>
        <p:spPr>
          <a:xfrm>
            <a:off x="393255" y="455677"/>
            <a:ext cx="10454039" cy="1151280"/>
          </a:xfrm>
        </p:spPr>
        <p:txBody>
          <a:bodyPr>
            <a:noAutofit/>
          </a:bodyPr>
          <a:lstStyle/>
          <a:p>
            <a:r>
              <a:rPr lang="en-US" dirty="0"/>
              <a:t>Questions we’ll answer:</a:t>
            </a:r>
            <a:br>
              <a:rPr lang="en-US" dirty="0"/>
            </a:br>
            <a:endParaRPr lang="en-US" dirty="0"/>
          </a:p>
        </p:txBody>
      </p:sp>
      <p:sp>
        <p:nvSpPr>
          <p:cNvPr id="8" name="Title 1"/>
          <p:cNvSpPr txBox="1">
            <a:spLocks/>
          </p:cNvSpPr>
          <p:nvPr/>
        </p:nvSpPr>
        <p:spPr>
          <a:xfrm>
            <a:off x="368299" y="1308380"/>
            <a:ext cx="11031360" cy="3586147"/>
          </a:xfrm>
          <a:prstGeom prst="rect">
            <a:avLst/>
          </a:prstGeom>
        </p:spPr>
        <p:txBody>
          <a:bodyPr vert="horz" lIns="172986" tIns="0" rIns="172986" bIns="45720" rtlCol="0" anchor="ctr" anchorCtr="0">
            <a:noAutofit/>
          </a:bodyPr>
          <a:lstStyle>
            <a:lvl1pPr algn="l" defTabSz="457200" rtl="0" eaLnBrk="1" latinLnBrk="0" hangingPunct="1">
              <a:spcBef>
                <a:spcPct val="0"/>
              </a:spcBef>
              <a:buNone/>
              <a:defRPr sz="3500" b="0" kern="1200" cap="none">
                <a:solidFill>
                  <a:schemeClr val="bg1"/>
                </a:solidFill>
                <a:latin typeface="Segoe Light"/>
                <a:ea typeface="+mj-ea"/>
                <a:cs typeface="Segoe Light"/>
              </a:defRPr>
            </a:lvl1pPr>
          </a:lstStyle>
          <a:p>
            <a:pPr marL="457200" lvl="0" indent="-457200">
              <a:lnSpc>
                <a:spcPct val="150000"/>
              </a:lnSpc>
              <a:buFont typeface="Arial" panose="020B0604020202020204" pitchFamily="34" charset="0"/>
              <a:buChar char="•"/>
            </a:pPr>
            <a:r>
              <a:rPr lang="en-US" sz="3000" dirty="0">
                <a:latin typeface="Segoe UI Light" panose="020B0502040204020203" pitchFamily="34" charset="0"/>
                <a:cs typeface="Segoe UI Light" panose="020B0502040204020203" pitchFamily="34" charset="0"/>
              </a:rPr>
              <a:t>What is Kodu Game Lab?</a:t>
            </a:r>
          </a:p>
          <a:p>
            <a:pPr marL="457200" lvl="0" indent="-457200">
              <a:lnSpc>
                <a:spcPct val="150000"/>
              </a:lnSpc>
              <a:buFont typeface="Arial" panose="020B0604020202020204" pitchFamily="34" charset="0"/>
              <a:buChar char="•"/>
            </a:pPr>
            <a:r>
              <a:rPr lang="en-US" sz="3000" dirty="0">
                <a:latin typeface="Segoe UI Light" panose="020B0502040204020203" pitchFamily="34" charset="0"/>
                <a:cs typeface="Segoe UI Light" panose="020B0502040204020203" pitchFamily="34" charset="0"/>
              </a:rPr>
              <a:t>How can you use Kodu Game Lab to make fun games?</a:t>
            </a:r>
          </a:p>
          <a:p>
            <a:pPr marL="457200" lvl="0" indent="-457200">
              <a:lnSpc>
                <a:spcPct val="150000"/>
              </a:lnSpc>
              <a:buFont typeface="Arial" panose="020B0604020202020204" pitchFamily="34" charset="0"/>
              <a:buChar char="•"/>
            </a:pPr>
            <a:r>
              <a:rPr lang="en-US" sz="3000" dirty="0">
                <a:latin typeface="Segoe UI Light" panose="020B0502040204020203" pitchFamily="34" charset="0"/>
                <a:cs typeface="Segoe UI Light" panose="020B0502040204020203" pitchFamily="34" charset="0"/>
              </a:rPr>
              <a:t>How do you navigate the Kodu menus? </a:t>
            </a:r>
          </a:p>
          <a:p>
            <a:pPr marL="457200" lvl="0" indent="-457200">
              <a:lnSpc>
                <a:spcPct val="150000"/>
              </a:lnSpc>
              <a:buFont typeface="Arial" panose="020B0604020202020204" pitchFamily="34" charset="0"/>
              <a:buChar char="•"/>
            </a:pPr>
            <a:r>
              <a:rPr lang="en-US" sz="3000" dirty="0">
                <a:latin typeface="Segoe UI Light" panose="020B0502040204020203" pitchFamily="34" charset="0"/>
                <a:cs typeface="Segoe UI Light" panose="020B0502040204020203" pitchFamily="34" charset="0"/>
              </a:rPr>
              <a:t>What is the When…Do… game action?</a:t>
            </a:r>
          </a:p>
          <a:p>
            <a:pPr marL="457200" lvl="0" indent="-457200">
              <a:lnSpc>
                <a:spcPct val="150000"/>
              </a:lnSpc>
              <a:buFont typeface="Arial" panose="020B0604020202020204" pitchFamily="34" charset="0"/>
              <a:buChar char="•"/>
            </a:pPr>
            <a:r>
              <a:rPr lang="en-US" sz="3000" dirty="0">
                <a:latin typeface="Segoe UI Light" panose="020B0502040204020203" pitchFamily="34" charset="0"/>
                <a:cs typeface="Segoe UI Light" panose="020B0502040204020203" pitchFamily="34" charset="0"/>
              </a:rPr>
              <a:t>How can you modify game characters and actions? </a:t>
            </a:r>
          </a:p>
        </p:txBody>
      </p:sp>
    </p:spTree>
    <p:extLst>
      <p:ext uri="{BB962C8B-B14F-4D97-AF65-F5344CB8AC3E}">
        <p14:creationId xmlns:p14="http://schemas.microsoft.com/office/powerpoint/2010/main" val="2369280012"/>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a:t>Introducing </a:t>
            </a:r>
            <a:br>
              <a:rPr lang="en-US" dirty="0"/>
            </a:br>
            <a:r>
              <a:rPr lang="en-US" dirty="0"/>
              <a:t>Kodu Game Lab </a:t>
            </a:r>
          </a:p>
        </p:txBody>
      </p:sp>
      <p:sp>
        <p:nvSpPr>
          <p:cNvPr id="3" name="Text Placeholder 2"/>
          <p:cNvSpPr>
            <a:spLocks noGrp="1"/>
          </p:cNvSpPr>
          <p:nvPr>
            <p:ph type="body" idx="1"/>
          </p:nvPr>
        </p:nvSpPr>
        <p:spPr/>
        <p:txBody>
          <a:bodyPr>
            <a:normAutofit/>
          </a:bodyPr>
          <a:lstStyle/>
          <a:p>
            <a:r>
              <a:rPr lang="en-US" sz="3600" dirty="0"/>
              <a:t>A toolkit for you to learn basic programming skills</a:t>
            </a:r>
          </a:p>
        </p:txBody>
      </p:sp>
      <p:grpSp>
        <p:nvGrpSpPr>
          <p:cNvPr id="7" name="Group 6" title="Screenshot of Kodu Game Lab with a Microsoft logo"/>
          <p:cNvGrpSpPr/>
          <p:nvPr/>
        </p:nvGrpSpPr>
        <p:grpSpPr>
          <a:xfrm>
            <a:off x="5654356" y="-57458"/>
            <a:ext cx="6531429" cy="6915458"/>
            <a:chOff x="5654356" y="-57458"/>
            <a:chExt cx="6531429" cy="6915458"/>
          </a:xfrm>
        </p:grpSpPr>
        <p:pic>
          <p:nvPicPr>
            <p:cNvPr id="5" name="Picture 4" title="&quot;&quot;"/>
            <p:cNvPicPr>
              <a:picLocks noChangeAspect="1"/>
            </p:cNvPicPr>
            <p:nvPr/>
          </p:nvPicPr>
          <p:blipFill rotWithShape="1">
            <a:blip r:embed="rId3"/>
            <a:srcRect l="23269" r="23642"/>
            <a:stretch/>
          </p:blipFill>
          <p:spPr>
            <a:xfrm>
              <a:off x="5654356" y="-57458"/>
              <a:ext cx="6531429" cy="6915458"/>
            </a:xfrm>
            <a:prstGeom prst="rect">
              <a:avLst/>
            </a:prstGeom>
          </p:spPr>
        </p:pic>
        <p:pic>
          <p:nvPicPr>
            <p:cNvPr id="6" name="Picture 5" title="&quot;&quot;"/>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8841103" y="1699976"/>
              <a:ext cx="1361202" cy="2069591"/>
            </a:xfrm>
            <a:prstGeom prst="rect">
              <a:avLst/>
            </a:prstGeom>
          </p:spPr>
        </p:pic>
      </p:grpSp>
    </p:spTree>
    <p:extLst>
      <p:ext uri="{BB962C8B-B14F-4D97-AF65-F5344CB8AC3E}">
        <p14:creationId xmlns:p14="http://schemas.microsoft.com/office/powerpoint/2010/main" val="1575018219"/>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creen shot of Kodu Game Lab Main Menu. Menu options include, in order, Resume, New World, Load World, Community, Options, Help, and Quit Kodu. Load World option is highlighted in the image." title="Kodu Game Lab Main Menu"/>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5596" y="0"/>
            <a:ext cx="7616404" cy="6858001"/>
          </a:xfrm>
          <a:prstGeom prst="rect">
            <a:avLst/>
          </a:prstGeom>
        </p:spPr>
      </p:pic>
      <p:sp>
        <p:nvSpPr>
          <p:cNvPr id="2" name="Title 1"/>
          <p:cNvSpPr>
            <a:spLocks noGrp="1"/>
          </p:cNvSpPr>
          <p:nvPr>
            <p:ph type="ctrTitle"/>
          </p:nvPr>
        </p:nvSpPr>
        <p:spPr>
          <a:xfrm>
            <a:off x="393255" y="455677"/>
            <a:ext cx="4122761" cy="1151280"/>
          </a:xfrm>
        </p:spPr>
        <p:txBody>
          <a:bodyPr>
            <a:normAutofit fontScale="90000"/>
          </a:bodyPr>
          <a:lstStyle/>
          <a:p>
            <a:r>
              <a:rPr lang="fr-FR" dirty="0" err="1"/>
              <a:t>Kodu</a:t>
            </a:r>
            <a:r>
              <a:rPr lang="fr-FR" dirty="0"/>
              <a:t> Game </a:t>
            </a:r>
            <a:r>
              <a:rPr lang="fr-FR" dirty="0" err="1"/>
              <a:t>Lab</a:t>
            </a:r>
            <a:r>
              <a:rPr lang="fr-FR" dirty="0"/>
              <a:t> main menu</a:t>
            </a:r>
            <a:endParaRPr lang="en-US" dirty="0"/>
          </a:p>
        </p:txBody>
      </p:sp>
      <p:sp>
        <p:nvSpPr>
          <p:cNvPr id="3" name="Text Placeholder 2"/>
          <p:cNvSpPr>
            <a:spLocks noGrp="1"/>
          </p:cNvSpPr>
          <p:nvPr>
            <p:ph type="body" idx="1"/>
          </p:nvPr>
        </p:nvSpPr>
        <p:spPr>
          <a:xfrm>
            <a:off x="486834" y="2571192"/>
            <a:ext cx="3773439" cy="3318862"/>
          </a:xfrm>
        </p:spPr>
        <p:txBody>
          <a:bodyPr>
            <a:normAutofit/>
          </a:bodyPr>
          <a:lstStyle/>
          <a:p>
            <a:pPr marL="342900" indent="-342900">
              <a:buFont typeface="Arial" panose="020B0604020202020204" pitchFamily="34" charset="0"/>
              <a:buChar char="•"/>
            </a:pPr>
            <a:r>
              <a:rPr lang="en-US" sz="3600" dirty="0"/>
              <a:t>Load World</a:t>
            </a:r>
          </a:p>
          <a:p>
            <a:pPr marL="342900" indent="-342900">
              <a:buFont typeface="Arial" panose="020B0604020202020204" pitchFamily="34" charset="0"/>
              <a:buChar char="•"/>
            </a:pPr>
            <a:r>
              <a:rPr lang="en-US" sz="3600" dirty="0"/>
              <a:t>Resume</a:t>
            </a:r>
          </a:p>
          <a:p>
            <a:pPr marL="342900" indent="-342900">
              <a:buFont typeface="Arial" panose="020B0604020202020204" pitchFamily="34" charset="0"/>
              <a:buChar char="•"/>
            </a:pPr>
            <a:r>
              <a:rPr lang="en-US" sz="3600" dirty="0"/>
              <a:t>New World</a:t>
            </a:r>
          </a:p>
        </p:txBody>
      </p:sp>
    </p:spTree>
    <p:extLst>
      <p:ext uri="{BB962C8B-B14F-4D97-AF65-F5344CB8AC3E}">
        <p14:creationId xmlns:p14="http://schemas.microsoft.com/office/powerpoint/2010/main" val="1271006566"/>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93255" y="455677"/>
            <a:ext cx="7780361" cy="1151280"/>
          </a:xfrm>
        </p:spPr>
        <p:txBody>
          <a:bodyPr>
            <a:normAutofit/>
          </a:bodyPr>
          <a:lstStyle/>
          <a:p>
            <a:r>
              <a:rPr lang="en-US" dirty="0"/>
              <a:t>Load World main screen </a:t>
            </a:r>
          </a:p>
        </p:txBody>
      </p:sp>
      <p:sp>
        <p:nvSpPr>
          <p:cNvPr id="3" name="Text Placeholder 2"/>
          <p:cNvSpPr>
            <a:spLocks noGrp="1"/>
          </p:cNvSpPr>
          <p:nvPr>
            <p:ph type="body" idx="1"/>
          </p:nvPr>
        </p:nvSpPr>
        <p:spPr>
          <a:xfrm>
            <a:off x="393255" y="1887246"/>
            <a:ext cx="5065469" cy="3318862"/>
          </a:xfrm>
        </p:spPr>
        <p:txBody>
          <a:bodyPr>
            <a:normAutofit/>
          </a:bodyPr>
          <a:lstStyle/>
          <a:p>
            <a:pPr marL="342900" indent="-342900">
              <a:buFont typeface="Arial" panose="020B0604020202020204" pitchFamily="34" charset="0"/>
              <a:buChar char="•"/>
            </a:pPr>
            <a:r>
              <a:rPr lang="en-US" sz="3600" dirty="0"/>
              <a:t>Select Load World</a:t>
            </a:r>
          </a:p>
          <a:p>
            <a:endParaRPr lang="en-US" sz="800" dirty="0"/>
          </a:p>
          <a:p>
            <a:pPr marL="342900" indent="-342900">
              <a:buFont typeface="Arial" panose="020B0604020202020204" pitchFamily="34" charset="0"/>
              <a:buChar char="•"/>
            </a:pPr>
            <a:r>
              <a:rPr lang="en-US" sz="3600" dirty="0"/>
              <a:t>Type Flashy </a:t>
            </a:r>
            <a:r>
              <a:rPr lang="en-US" sz="3600" dirty="0" err="1"/>
              <a:t>Fishbots</a:t>
            </a:r>
            <a:r>
              <a:rPr lang="en-US" sz="3600" dirty="0"/>
              <a:t> into the search box</a:t>
            </a:r>
          </a:p>
          <a:p>
            <a:endParaRPr lang="en-US" sz="800" dirty="0"/>
          </a:p>
          <a:p>
            <a:pPr marL="342900" indent="-342900">
              <a:buFont typeface="Arial" panose="020B0604020202020204" pitchFamily="34" charset="0"/>
              <a:buChar char="•"/>
            </a:pPr>
            <a:r>
              <a:rPr lang="en-US" sz="3600" dirty="0"/>
              <a:t>Select Play</a:t>
            </a:r>
          </a:p>
        </p:txBody>
      </p:sp>
      <p:pic>
        <p:nvPicPr>
          <p:cNvPr id="5" name="Picture 4" title="Screenshot of the Load World main menu"/>
          <p:cNvPicPr>
            <a:picLocks noChangeAspect="1"/>
          </p:cNvPicPr>
          <p:nvPr/>
        </p:nvPicPr>
        <p:blipFill rotWithShape="1">
          <a:blip r:embed="rId3"/>
          <a:srcRect l="-60" t="1" r="216" b="40"/>
          <a:stretch/>
        </p:blipFill>
        <p:spPr>
          <a:xfrm>
            <a:off x="4985359" y="1606957"/>
            <a:ext cx="6889315" cy="3879443"/>
          </a:xfrm>
          <a:prstGeom prst="rect">
            <a:avLst/>
          </a:prstGeom>
        </p:spPr>
      </p:pic>
    </p:spTree>
    <p:extLst>
      <p:ext uri="{BB962C8B-B14F-4D97-AF65-F5344CB8AC3E}">
        <p14:creationId xmlns:p14="http://schemas.microsoft.com/office/powerpoint/2010/main" val="3727607097"/>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93255" y="455677"/>
            <a:ext cx="9711798" cy="1151280"/>
          </a:xfrm>
        </p:spPr>
        <p:txBody>
          <a:bodyPr>
            <a:normAutofit fontScale="90000"/>
          </a:bodyPr>
          <a:lstStyle/>
          <a:p>
            <a:r>
              <a:rPr lang="en-US" dirty="0"/>
              <a:t>Tool Palette navigation: Flashy </a:t>
            </a:r>
            <a:r>
              <a:rPr lang="en-US" dirty="0" err="1"/>
              <a:t>Fishbots</a:t>
            </a:r>
            <a:r>
              <a:rPr lang="en-US" dirty="0"/>
              <a:t> </a:t>
            </a:r>
          </a:p>
        </p:txBody>
      </p:sp>
      <p:sp>
        <p:nvSpPr>
          <p:cNvPr id="3" name="Text Placeholder 2"/>
          <p:cNvSpPr>
            <a:spLocks noGrp="1"/>
          </p:cNvSpPr>
          <p:nvPr>
            <p:ph type="body" idx="1"/>
          </p:nvPr>
        </p:nvSpPr>
        <p:spPr>
          <a:xfrm>
            <a:off x="1743653" y="1761084"/>
            <a:ext cx="5065469" cy="3318862"/>
          </a:xfrm>
        </p:spPr>
        <p:txBody>
          <a:bodyPr>
            <a:noAutofit/>
          </a:bodyPr>
          <a:lstStyle/>
          <a:p>
            <a:pPr marL="342900" indent="-342900">
              <a:lnSpc>
                <a:spcPct val="100000"/>
              </a:lnSpc>
              <a:spcBef>
                <a:spcPts val="600"/>
              </a:spcBef>
              <a:buFont typeface="Arial" panose="020B0604020202020204" pitchFamily="34" charset="0"/>
              <a:buChar char="•"/>
            </a:pPr>
            <a:r>
              <a:rPr lang="en-US" sz="3200" dirty="0"/>
              <a:t>Home menu</a:t>
            </a:r>
          </a:p>
          <a:p>
            <a:pPr marL="342900" indent="-342900">
              <a:lnSpc>
                <a:spcPct val="150000"/>
              </a:lnSpc>
              <a:spcBef>
                <a:spcPts val="600"/>
              </a:spcBef>
              <a:buFont typeface="Arial" panose="020B0604020202020204" pitchFamily="34" charset="0"/>
              <a:buChar char="•"/>
            </a:pPr>
            <a:endParaRPr lang="en-US" dirty="0"/>
          </a:p>
          <a:p>
            <a:pPr marL="342900" indent="-342900">
              <a:lnSpc>
                <a:spcPct val="100000"/>
              </a:lnSpc>
              <a:spcBef>
                <a:spcPts val="600"/>
              </a:spcBef>
              <a:buFont typeface="Arial" panose="020B0604020202020204" pitchFamily="34" charset="0"/>
              <a:buChar char="•"/>
            </a:pPr>
            <a:r>
              <a:rPr lang="en-US" sz="3200" dirty="0"/>
              <a:t>Play game</a:t>
            </a:r>
          </a:p>
          <a:p>
            <a:pPr marL="342900" indent="-342900">
              <a:lnSpc>
                <a:spcPct val="150000"/>
              </a:lnSpc>
              <a:spcBef>
                <a:spcPts val="600"/>
              </a:spcBef>
              <a:buFont typeface="Arial" panose="020B0604020202020204" pitchFamily="34" charset="0"/>
              <a:buChar char="•"/>
            </a:pPr>
            <a:endParaRPr lang="en-US" dirty="0"/>
          </a:p>
          <a:p>
            <a:pPr marL="342900" indent="-342900">
              <a:lnSpc>
                <a:spcPct val="100000"/>
              </a:lnSpc>
              <a:spcBef>
                <a:spcPts val="600"/>
              </a:spcBef>
              <a:buFont typeface="Arial" panose="020B0604020202020204" pitchFamily="34" charset="0"/>
              <a:buChar char="•"/>
            </a:pPr>
            <a:r>
              <a:rPr lang="en-US" sz="3200" dirty="0"/>
              <a:t>Move camera</a:t>
            </a:r>
          </a:p>
          <a:p>
            <a:pPr marL="342900" indent="-342900">
              <a:lnSpc>
                <a:spcPct val="150000"/>
              </a:lnSpc>
              <a:spcBef>
                <a:spcPts val="600"/>
              </a:spcBef>
              <a:buFont typeface="Arial" panose="020B0604020202020204" pitchFamily="34" charset="0"/>
              <a:buChar char="•"/>
            </a:pPr>
            <a:endParaRPr lang="en-US" dirty="0"/>
          </a:p>
          <a:p>
            <a:pPr marL="342900" indent="-342900">
              <a:lnSpc>
                <a:spcPct val="100000"/>
              </a:lnSpc>
              <a:spcBef>
                <a:spcPts val="600"/>
              </a:spcBef>
              <a:buFont typeface="Arial" panose="020B0604020202020204" pitchFamily="34" charset="0"/>
              <a:buChar char="•"/>
            </a:pPr>
            <a:r>
              <a:rPr lang="en-US" sz="3200" dirty="0"/>
              <a:t>Object tool</a:t>
            </a:r>
          </a:p>
        </p:txBody>
      </p:sp>
      <p:pic>
        <p:nvPicPr>
          <p:cNvPr id="5" name="Picture 4" title="Screenshot of Flashy Fishbots"/>
          <p:cNvPicPr>
            <a:picLocks noChangeAspect="1"/>
          </p:cNvPicPr>
          <p:nvPr/>
        </p:nvPicPr>
        <p:blipFill>
          <a:blip r:embed="rId3"/>
          <a:stretch>
            <a:fillRect/>
          </a:stretch>
        </p:blipFill>
        <p:spPr>
          <a:xfrm>
            <a:off x="4856189" y="1741034"/>
            <a:ext cx="7096913" cy="3692612"/>
          </a:xfrm>
          <a:prstGeom prst="rect">
            <a:avLst/>
          </a:prstGeom>
        </p:spPr>
      </p:pic>
      <p:pic>
        <p:nvPicPr>
          <p:cNvPr id="10" name="Picture 9" title="&quot;&quot;"/>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backgroundMark x1="38849" y1="22556" x2="38849" y2="22556"/>
                        <a14:backgroundMark x1="40288" y1="28571" x2="40288" y2="28571"/>
                      </a14:backgroundRemoval>
                    </a14:imgEffect>
                  </a14:imgLayer>
                </a14:imgProps>
              </a:ext>
            </a:extLst>
          </a:blip>
          <a:stretch>
            <a:fillRect/>
          </a:stretch>
        </p:blipFill>
        <p:spPr>
          <a:xfrm>
            <a:off x="228465" y="3631782"/>
            <a:ext cx="1583557" cy="1515202"/>
          </a:xfrm>
          <a:prstGeom prst="rect">
            <a:avLst/>
          </a:prstGeom>
        </p:spPr>
      </p:pic>
      <p:pic>
        <p:nvPicPr>
          <p:cNvPr id="11" name="Picture 10" title="&quot;&quot;"/>
          <p:cNvPicPr>
            <a:picLocks noChangeAspect="1"/>
          </p:cNvPicPr>
          <p:nvPr/>
        </p:nvPicPr>
        <p:blipFill>
          <a:blip r:embed="rId6">
            <a:extLst>
              <a:ext uri="{BEBA8EAE-BF5A-486C-A8C5-ECC9F3942E4B}">
                <a14:imgProps xmlns:a14="http://schemas.microsoft.com/office/drawing/2010/main">
                  <a14:imgLayer r:embed="rId7">
                    <a14:imgEffect>
                      <a14:backgroundRemoval t="10000" b="90000" l="10000" r="90000"/>
                    </a14:imgEffect>
                  </a14:imgLayer>
                </a14:imgProps>
              </a:ext>
            </a:extLst>
          </a:blip>
          <a:stretch>
            <a:fillRect/>
          </a:stretch>
        </p:blipFill>
        <p:spPr>
          <a:xfrm>
            <a:off x="349354" y="2425574"/>
            <a:ext cx="1329938" cy="1546053"/>
          </a:xfrm>
          <a:prstGeom prst="rect">
            <a:avLst/>
          </a:prstGeom>
        </p:spPr>
      </p:pic>
      <p:pic>
        <p:nvPicPr>
          <p:cNvPr id="13" name="Picture 12" title="&quot;&quot;"/>
          <p:cNvPicPr>
            <a:picLocks noChangeAspect="1"/>
          </p:cNvPicPr>
          <p:nvPr/>
        </p:nvPicPr>
        <p:blipFill>
          <a:blip r:embed="rId8">
            <a:extLst>
              <a:ext uri="{BEBA8EAE-BF5A-486C-A8C5-ECC9F3942E4B}">
                <a14:imgProps xmlns:a14="http://schemas.microsoft.com/office/drawing/2010/main">
                  <a14:imgLayer r:embed="rId9">
                    <a14:imgEffect>
                      <a14:backgroundRemoval t="9353" b="93525" l="9859" r="92254">
                        <a14:foregroundMark x1="33099" y1="36691" x2="33099" y2="36691"/>
                        <a14:foregroundMark x1="30282" y1="51079" x2="30282" y2="51079"/>
                        <a14:foregroundMark x1="26056" y1="58273" x2="26056" y2="58273"/>
                        <a14:foregroundMark x1="20423" y1="48921" x2="20423" y2="48921"/>
                        <a14:foregroundMark x1="18310" y1="38849" x2="18310" y2="38849"/>
                        <a14:foregroundMark x1="22535" y1="27338" x2="22535" y2="27338"/>
                        <a14:foregroundMark x1="30986" y1="20144" x2="30986" y2="20144"/>
                        <a14:foregroundMark x1="41549" y1="19424" x2="41549" y2="19424"/>
                        <a14:foregroundMark x1="52113" y1="23741" x2="52113" y2="23741"/>
                        <a14:foregroundMark x1="47183" y1="30935" x2="47183" y2="30935"/>
                        <a14:foregroundMark x1="31690" y1="66906" x2="31690" y2="66906"/>
                        <a14:foregroundMark x1="33803" y1="60432" x2="33803" y2="60432"/>
                        <a14:foregroundMark x1="75352" y1="77698" x2="75352" y2="77698"/>
                        <a14:foregroundMark x1="78169" y1="76978" x2="78169" y2="76978"/>
                        <a14:foregroundMark x1="83099" y1="75540" x2="83099" y2="75540"/>
                        <a14:foregroundMark x1="76056" y1="40288" x2="76056" y2="40288"/>
                        <a14:foregroundMark x1="74648" y1="38849" x2="74648" y2="38849"/>
                        <a14:foregroundMark x1="79577" y1="48921" x2="79577" y2="48921"/>
                        <a14:foregroundMark x1="83099" y1="52518" x2="83099" y2="52518"/>
                        <a14:foregroundMark x1="81690" y1="61151" x2="81690" y2="61151"/>
                        <a14:foregroundMark x1="85211" y1="69065" x2="85211" y2="69065"/>
                        <a14:foregroundMark x1="84507" y1="64029" x2="84507" y2="64029"/>
                        <a14:foregroundMark x1="77465" y1="44604" x2="77465" y2="44604"/>
                        <a14:foregroundMark x1="34507" y1="76978" x2="34507" y2="76978"/>
                        <a14:foregroundMark x1="32394" y1="73381" x2="32394" y2="73381"/>
                        <a14:foregroundMark x1="36620" y1="80576" x2="36620" y2="80576"/>
                        <a14:foregroundMark x1="40141" y1="84173" x2="40141" y2="84173"/>
                        <a14:foregroundMark x1="45070" y1="87770" x2="45070" y2="87770"/>
                        <a14:foregroundMark x1="51408" y1="89928" x2="51408" y2="89928"/>
                        <a14:foregroundMark x1="58451" y1="89928" x2="58451" y2="89928"/>
                        <a14:foregroundMark x1="62676" y1="88489" x2="62676" y2="88489"/>
                        <a14:foregroundMark x1="65493" y1="87050" x2="65493" y2="87050"/>
                        <a14:foregroundMark x1="69014" y1="84173" x2="69014" y2="84173"/>
                        <a14:foregroundMark x1="71831" y1="82014" x2="71831" y2="82014"/>
                        <a14:foregroundMark x1="32394" y1="26619" x2="32394" y2="26619"/>
                      </a14:backgroundRemoval>
                    </a14:imgEffect>
                  </a14:imgLayer>
                </a14:imgProps>
              </a:ext>
            </a:extLst>
          </a:blip>
          <a:stretch>
            <a:fillRect/>
          </a:stretch>
        </p:blipFill>
        <p:spPr>
          <a:xfrm>
            <a:off x="148358" y="5079946"/>
            <a:ext cx="1525450" cy="1493223"/>
          </a:xfrm>
          <a:prstGeom prst="rect">
            <a:avLst/>
          </a:prstGeom>
        </p:spPr>
      </p:pic>
      <p:pic>
        <p:nvPicPr>
          <p:cNvPr id="14" name="Picture 13" title="&quot;&quot;"/>
          <p:cNvPicPr>
            <a:picLocks noChangeAspect="1"/>
          </p:cNvPicPr>
          <p:nvPr/>
        </p:nvPicPr>
        <p:blipFill>
          <a:blip r:embed="rId10">
            <a:extLst>
              <a:ext uri="{BEBA8EAE-BF5A-486C-A8C5-ECC9F3942E4B}">
                <a14:imgProps xmlns:a14="http://schemas.microsoft.com/office/drawing/2010/main">
                  <a14:imgLayer r:embed="rId11">
                    <a14:imgEffect>
                      <a14:backgroundRemoval t="9184" b="90816" l="2222" r="90000"/>
                    </a14:imgEffect>
                  </a14:imgLayer>
                </a14:imgProps>
              </a:ext>
            </a:extLst>
          </a:blip>
          <a:stretch>
            <a:fillRect/>
          </a:stretch>
        </p:blipFill>
        <p:spPr>
          <a:xfrm>
            <a:off x="349354" y="1274294"/>
            <a:ext cx="1462668" cy="1592683"/>
          </a:xfrm>
          <a:prstGeom prst="rect">
            <a:avLst/>
          </a:prstGeom>
        </p:spPr>
      </p:pic>
    </p:spTree>
    <p:extLst>
      <p:ext uri="{BB962C8B-B14F-4D97-AF65-F5344CB8AC3E}">
        <p14:creationId xmlns:p14="http://schemas.microsoft.com/office/powerpoint/2010/main" val="1095945210"/>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93254" y="455677"/>
            <a:ext cx="5845301" cy="1151280"/>
          </a:xfrm>
        </p:spPr>
        <p:txBody>
          <a:bodyPr>
            <a:normAutofit fontScale="90000"/>
          </a:bodyPr>
          <a:lstStyle/>
          <a:p>
            <a:r>
              <a:rPr lang="en-US" dirty="0"/>
              <a:t>Kodu game exploration: Flashy </a:t>
            </a:r>
            <a:r>
              <a:rPr lang="en-US" dirty="0" err="1"/>
              <a:t>Fishbots</a:t>
            </a:r>
            <a:r>
              <a:rPr lang="en-US" dirty="0"/>
              <a:t> </a:t>
            </a:r>
          </a:p>
        </p:txBody>
      </p:sp>
      <p:sp>
        <p:nvSpPr>
          <p:cNvPr id="16" name="Text Placeholder 2"/>
          <p:cNvSpPr txBox="1">
            <a:spLocks/>
          </p:cNvSpPr>
          <p:nvPr/>
        </p:nvSpPr>
        <p:spPr>
          <a:xfrm>
            <a:off x="393254" y="1868214"/>
            <a:ext cx="5265177" cy="4435497"/>
          </a:xfrm>
          <a:prstGeom prst="rect">
            <a:avLst/>
          </a:prstGeom>
        </p:spPr>
        <p:txBody>
          <a:bodyPr vert="horz" lIns="91440" tIns="45720" rIns="91440" bIns="45720" rtlCol="0">
            <a:normAutofit fontScale="92500" lnSpcReduction="10000"/>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Segoe UI Light" panose="020B0502040204020203" pitchFamily="34" charset="0"/>
                <a:ea typeface="+mn-ea"/>
                <a:cs typeface="Segoe UI Light" panose="020B0502040204020203"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342900" indent="-342900">
              <a:buFont typeface="Arial" panose="020B0604020202020204" pitchFamily="34" charset="0"/>
              <a:buChar char="•"/>
            </a:pPr>
            <a:r>
              <a:rPr lang="en-US" sz="2800" dirty="0"/>
              <a:t>What happens when you click anywhere on the world?</a:t>
            </a:r>
          </a:p>
          <a:p>
            <a:pPr marL="342900" indent="-342900">
              <a:buFont typeface="Arial" panose="020B0604020202020204" pitchFamily="34" charset="0"/>
              <a:buChar char="•"/>
            </a:pPr>
            <a:r>
              <a:rPr lang="en-US" sz="2800" dirty="0"/>
              <a:t>What happens when you click on a fish? </a:t>
            </a:r>
          </a:p>
          <a:p>
            <a:pPr marL="342900" indent="-342900">
              <a:buFont typeface="Arial" panose="020B0604020202020204" pitchFamily="34" charset="0"/>
              <a:buChar char="•"/>
            </a:pPr>
            <a:r>
              <a:rPr lang="en-US" sz="2800" dirty="0"/>
              <a:t>What happens when you click several times very quickly on a fish? </a:t>
            </a:r>
          </a:p>
          <a:p>
            <a:pPr marL="342900" indent="-342900">
              <a:buFont typeface="Arial" panose="020B0604020202020204" pitchFamily="34" charset="0"/>
              <a:buChar char="•"/>
            </a:pPr>
            <a:r>
              <a:rPr lang="en-US" sz="2800" dirty="0"/>
              <a:t>How can you “spray paint” using the mouse? </a:t>
            </a:r>
          </a:p>
          <a:p>
            <a:pPr marL="342900" indent="-342900">
              <a:buFont typeface="Arial" panose="020B0604020202020204" pitchFamily="34" charset="0"/>
              <a:buChar char="•"/>
            </a:pPr>
            <a:r>
              <a:rPr lang="en-US" sz="2800" dirty="0"/>
              <a:t>Does it make a difference if you spray in front of the fish or behind the fish? </a:t>
            </a:r>
          </a:p>
        </p:txBody>
      </p:sp>
      <p:pic>
        <p:nvPicPr>
          <p:cNvPr id="4" name="Picture 3" title="screenshot of Flashy Fishbots"/>
          <p:cNvPicPr>
            <a:picLocks noChangeAspect="1"/>
          </p:cNvPicPr>
          <p:nvPr/>
        </p:nvPicPr>
        <p:blipFill>
          <a:blip r:embed="rId3"/>
          <a:stretch>
            <a:fillRect/>
          </a:stretch>
        </p:blipFill>
        <p:spPr>
          <a:xfrm>
            <a:off x="6238555" y="1"/>
            <a:ext cx="5953445" cy="6858000"/>
          </a:xfrm>
          <a:prstGeom prst="rect">
            <a:avLst/>
          </a:prstGeom>
        </p:spPr>
      </p:pic>
    </p:spTree>
    <p:extLst>
      <p:ext uri="{BB962C8B-B14F-4D97-AF65-F5344CB8AC3E}">
        <p14:creationId xmlns:p14="http://schemas.microsoft.com/office/powerpoint/2010/main" val="371125717"/>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93254" y="455677"/>
            <a:ext cx="10932243" cy="1151280"/>
          </a:xfrm>
        </p:spPr>
        <p:txBody>
          <a:bodyPr>
            <a:normAutofit/>
          </a:bodyPr>
          <a:lstStyle/>
          <a:p>
            <a:r>
              <a:rPr lang="en-US" dirty="0"/>
              <a:t>Let’s brainstorm character appearance</a:t>
            </a:r>
          </a:p>
        </p:txBody>
      </p:sp>
      <p:sp>
        <p:nvSpPr>
          <p:cNvPr id="16" name="Text Placeholder 2"/>
          <p:cNvSpPr txBox="1">
            <a:spLocks/>
          </p:cNvSpPr>
          <p:nvPr/>
        </p:nvSpPr>
        <p:spPr>
          <a:xfrm>
            <a:off x="393254" y="1546904"/>
            <a:ext cx="5265177" cy="4435497"/>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Segoe UI Light" panose="020B0502040204020203" pitchFamily="34" charset="0"/>
                <a:ea typeface="+mn-ea"/>
                <a:cs typeface="Segoe UI Light" panose="020B0502040204020203"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342900" indent="-342900">
              <a:lnSpc>
                <a:spcPct val="110000"/>
              </a:lnSpc>
              <a:buFont typeface="Arial" panose="020B0604020202020204" pitchFamily="34" charset="0"/>
              <a:buChar char="•"/>
            </a:pPr>
            <a:r>
              <a:rPr lang="en-US" sz="2800" dirty="0"/>
              <a:t>Make Kodu bigger</a:t>
            </a:r>
          </a:p>
          <a:p>
            <a:pPr>
              <a:lnSpc>
                <a:spcPct val="110000"/>
              </a:lnSpc>
            </a:pPr>
            <a:endParaRPr lang="en-US" sz="800" dirty="0"/>
          </a:p>
          <a:p>
            <a:pPr marL="342900" indent="-342900">
              <a:lnSpc>
                <a:spcPct val="110000"/>
              </a:lnSpc>
              <a:buFont typeface="Arial" panose="020B0604020202020204" pitchFamily="34" charset="0"/>
              <a:buChar char="•"/>
            </a:pPr>
            <a:r>
              <a:rPr lang="en-US" sz="2800" dirty="0"/>
              <a:t>Change Kodu’s color</a:t>
            </a:r>
          </a:p>
          <a:p>
            <a:pPr>
              <a:lnSpc>
                <a:spcPct val="110000"/>
              </a:lnSpc>
            </a:pPr>
            <a:endParaRPr lang="en-US" sz="800" dirty="0"/>
          </a:p>
          <a:p>
            <a:pPr marL="342900" indent="-342900">
              <a:lnSpc>
                <a:spcPct val="110000"/>
              </a:lnSpc>
              <a:buFont typeface="Arial" panose="020B0604020202020204" pitchFamily="34" charset="0"/>
              <a:buChar char="•"/>
            </a:pPr>
            <a:r>
              <a:rPr lang="en-US" sz="2800" dirty="0"/>
              <a:t>Make the fish all the same color</a:t>
            </a:r>
          </a:p>
          <a:p>
            <a:pPr>
              <a:lnSpc>
                <a:spcPct val="110000"/>
              </a:lnSpc>
            </a:pPr>
            <a:endParaRPr lang="en-US" sz="800" dirty="0"/>
          </a:p>
          <a:p>
            <a:pPr marL="342900" indent="-342900">
              <a:lnSpc>
                <a:spcPct val="110000"/>
              </a:lnSpc>
              <a:buFont typeface="Arial" panose="020B0604020202020204" pitchFamily="34" charset="0"/>
              <a:buChar char="•"/>
            </a:pPr>
            <a:r>
              <a:rPr lang="en-US" sz="2800" dirty="0"/>
              <a:t>Add more fish</a:t>
            </a:r>
          </a:p>
          <a:p>
            <a:pPr>
              <a:lnSpc>
                <a:spcPct val="110000"/>
              </a:lnSpc>
            </a:pPr>
            <a:endParaRPr lang="en-US" sz="900" dirty="0"/>
          </a:p>
          <a:p>
            <a:pPr marL="342900" indent="-342900">
              <a:lnSpc>
                <a:spcPct val="110000"/>
              </a:lnSpc>
              <a:buFont typeface="Arial" panose="020B0604020202020204" pitchFamily="34" charset="0"/>
              <a:buChar char="•"/>
            </a:pPr>
            <a:r>
              <a:rPr lang="en-US" sz="2800" dirty="0"/>
              <a:t>Put Kodu in a different position in the world</a:t>
            </a:r>
          </a:p>
        </p:txBody>
      </p:sp>
      <p:pic>
        <p:nvPicPr>
          <p:cNvPr id="3" name="Picture 2" title="Screenshot of Kodu character change menu"/>
          <p:cNvPicPr>
            <a:picLocks noChangeAspect="1"/>
          </p:cNvPicPr>
          <p:nvPr/>
        </p:nvPicPr>
        <p:blipFill>
          <a:blip r:embed="rId3"/>
          <a:stretch>
            <a:fillRect/>
          </a:stretch>
        </p:blipFill>
        <p:spPr>
          <a:xfrm>
            <a:off x="6002518" y="1436913"/>
            <a:ext cx="5663565" cy="4315097"/>
          </a:xfrm>
          <a:prstGeom prst="rect">
            <a:avLst/>
          </a:prstGeom>
        </p:spPr>
      </p:pic>
    </p:spTree>
    <p:extLst>
      <p:ext uri="{BB962C8B-B14F-4D97-AF65-F5344CB8AC3E}">
        <p14:creationId xmlns:p14="http://schemas.microsoft.com/office/powerpoint/2010/main" val="45471956"/>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93254" y="455677"/>
            <a:ext cx="10932243" cy="1151280"/>
          </a:xfrm>
        </p:spPr>
        <p:txBody>
          <a:bodyPr>
            <a:normAutofit/>
          </a:bodyPr>
          <a:lstStyle/>
          <a:p>
            <a:r>
              <a:rPr lang="en-US" dirty="0"/>
              <a:t>Let’s make changes to characters </a:t>
            </a:r>
          </a:p>
        </p:txBody>
      </p:sp>
      <p:sp>
        <p:nvSpPr>
          <p:cNvPr id="16" name="Text Placeholder 2"/>
          <p:cNvSpPr txBox="1">
            <a:spLocks/>
          </p:cNvSpPr>
          <p:nvPr/>
        </p:nvSpPr>
        <p:spPr>
          <a:xfrm>
            <a:off x="393254" y="1881202"/>
            <a:ext cx="5416996" cy="3585101"/>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Segoe UI Light" panose="020B0502040204020203" pitchFamily="34" charset="0"/>
                <a:ea typeface="+mn-ea"/>
                <a:cs typeface="Segoe UI Light" panose="020B0502040204020203"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50000"/>
              </a:lnSpc>
              <a:spcBef>
                <a:spcPts val="0"/>
              </a:spcBef>
            </a:pPr>
            <a:r>
              <a:rPr lang="en-US" b="1" dirty="0"/>
              <a:t>Steps to change objects</a:t>
            </a:r>
          </a:p>
          <a:p>
            <a:pPr>
              <a:lnSpc>
                <a:spcPct val="150000"/>
              </a:lnSpc>
              <a:spcBef>
                <a:spcPts val="0"/>
              </a:spcBef>
            </a:pPr>
            <a:r>
              <a:rPr lang="en-US" dirty="0"/>
              <a:t>1. Select Load World  </a:t>
            </a:r>
          </a:p>
          <a:p>
            <a:pPr>
              <a:lnSpc>
                <a:spcPct val="150000"/>
              </a:lnSpc>
              <a:spcBef>
                <a:spcPts val="0"/>
              </a:spcBef>
            </a:pPr>
            <a:r>
              <a:rPr lang="en-US" dirty="0"/>
              <a:t>2. Click in the Search box and type Flashy </a:t>
            </a:r>
            <a:r>
              <a:rPr lang="en-US" dirty="0" err="1"/>
              <a:t>Fishbots</a:t>
            </a:r>
            <a:r>
              <a:rPr lang="en-US" dirty="0"/>
              <a:t> </a:t>
            </a:r>
          </a:p>
          <a:p>
            <a:pPr>
              <a:lnSpc>
                <a:spcPct val="150000"/>
              </a:lnSpc>
              <a:spcBef>
                <a:spcPts val="0"/>
              </a:spcBef>
            </a:pPr>
            <a:r>
              <a:rPr lang="en-US" dirty="0"/>
              <a:t>3. Click on the Objects Tool</a:t>
            </a:r>
          </a:p>
          <a:p>
            <a:pPr>
              <a:lnSpc>
                <a:spcPct val="150000"/>
              </a:lnSpc>
              <a:spcBef>
                <a:spcPts val="0"/>
              </a:spcBef>
            </a:pPr>
            <a:r>
              <a:rPr lang="en-US" dirty="0"/>
              <a:t>4. Move Kodu </a:t>
            </a:r>
          </a:p>
        </p:txBody>
      </p:sp>
      <p:sp>
        <p:nvSpPr>
          <p:cNvPr id="5" name="Text Placeholder 2"/>
          <p:cNvSpPr txBox="1">
            <a:spLocks/>
          </p:cNvSpPr>
          <p:nvPr/>
        </p:nvSpPr>
        <p:spPr>
          <a:xfrm>
            <a:off x="6711727" y="2520771"/>
            <a:ext cx="5416996" cy="4435497"/>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Segoe UI Light" panose="020B0502040204020203" pitchFamily="34" charset="0"/>
                <a:ea typeface="+mn-ea"/>
                <a:cs typeface="Segoe UI Light" panose="020B0502040204020203"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50000"/>
              </a:lnSpc>
              <a:spcBef>
                <a:spcPts val="0"/>
              </a:spcBef>
            </a:pPr>
            <a:r>
              <a:rPr lang="en-US" dirty="0"/>
              <a:t>5. Change the color of Kodu </a:t>
            </a:r>
          </a:p>
          <a:p>
            <a:pPr>
              <a:lnSpc>
                <a:spcPct val="150000"/>
              </a:lnSpc>
              <a:spcBef>
                <a:spcPts val="0"/>
              </a:spcBef>
            </a:pPr>
            <a:r>
              <a:rPr lang="en-US" dirty="0"/>
              <a:t>6. Add new objects (rock, octopus). </a:t>
            </a:r>
          </a:p>
          <a:p>
            <a:pPr>
              <a:lnSpc>
                <a:spcPct val="150000"/>
              </a:lnSpc>
              <a:spcBef>
                <a:spcPts val="0"/>
              </a:spcBef>
            </a:pPr>
            <a:r>
              <a:rPr lang="en-US" dirty="0"/>
              <a:t>7. Change the color of each fish</a:t>
            </a:r>
          </a:p>
          <a:p>
            <a:pPr>
              <a:lnSpc>
                <a:spcPct val="150000"/>
              </a:lnSpc>
              <a:spcBef>
                <a:spcPts val="0"/>
              </a:spcBef>
            </a:pPr>
            <a:r>
              <a:rPr lang="en-US" dirty="0"/>
              <a:t>8. Change the starting position of a fish</a:t>
            </a:r>
          </a:p>
        </p:txBody>
      </p:sp>
      <p:pic>
        <p:nvPicPr>
          <p:cNvPr id="9" name="Picture 8" title="&quot;&quo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1437" y="4927934"/>
            <a:ext cx="1219200" cy="1219200"/>
          </a:xfrm>
          <a:prstGeom prst="rect">
            <a:avLst/>
          </a:prstGeom>
        </p:spPr>
      </p:pic>
      <p:pic>
        <p:nvPicPr>
          <p:cNvPr id="10" name="Picture 9" title="&quot;&quo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254" y="5608764"/>
            <a:ext cx="1219200" cy="1219200"/>
          </a:xfrm>
          <a:prstGeom prst="rect">
            <a:avLst/>
          </a:prstGeom>
        </p:spPr>
      </p:pic>
      <p:pic>
        <p:nvPicPr>
          <p:cNvPr id="11" name="Picture 10" title="&quot;&quo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77711" y="386342"/>
            <a:ext cx="1219200" cy="1219200"/>
          </a:xfrm>
          <a:prstGeom prst="rect">
            <a:avLst/>
          </a:prstGeom>
        </p:spPr>
      </p:pic>
      <p:pic>
        <p:nvPicPr>
          <p:cNvPr id="14" name="Picture 13" title="&quot;&quo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46453" y="1569077"/>
            <a:ext cx="1219200" cy="1219200"/>
          </a:xfrm>
          <a:prstGeom prst="rect">
            <a:avLst/>
          </a:prstGeom>
        </p:spPr>
      </p:pic>
      <p:pic>
        <p:nvPicPr>
          <p:cNvPr id="15" name="Picture 14" title="&quot;&quo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56053" y="3637503"/>
            <a:ext cx="1219200" cy="1219200"/>
          </a:xfrm>
          <a:prstGeom prst="rect">
            <a:avLst/>
          </a:prstGeom>
        </p:spPr>
      </p:pic>
      <p:pic>
        <p:nvPicPr>
          <p:cNvPr id="17" name="Picture 16" title="&quot;&quo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46589" y="5356112"/>
            <a:ext cx="1219200" cy="1219200"/>
          </a:xfrm>
          <a:prstGeom prst="rect">
            <a:avLst/>
          </a:prstGeom>
        </p:spPr>
      </p:pic>
      <p:pic>
        <p:nvPicPr>
          <p:cNvPr id="18" name="Picture 17" title="&quot;&quo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94707" y="5435206"/>
            <a:ext cx="1219200" cy="1219200"/>
          </a:xfrm>
          <a:prstGeom prst="rect">
            <a:avLst/>
          </a:prstGeom>
        </p:spPr>
      </p:pic>
      <p:pic>
        <p:nvPicPr>
          <p:cNvPr id="19" name="Picture 18" title="&quot;&quo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5975" y="1314313"/>
            <a:ext cx="1219200" cy="1219200"/>
          </a:xfrm>
          <a:prstGeom prst="rect">
            <a:avLst/>
          </a:prstGeom>
        </p:spPr>
      </p:pic>
    </p:spTree>
    <p:extLst>
      <p:ext uri="{BB962C8B-B14F-4D97-AF65-F5344CB8AC3E}">
        <p14:creationId xmlns:p14="http://schemas.microsoft.com/office/powerpoint/2010/main" val="14120989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ppt_x"/>
                                          </p:val>
                                        </p:tav>
                                        <p:tav tm="100000">
                                          <p:val>
                                            <p:strVal val="#ppt_x"/>
                                          </p:val>
                                        </p:tav>
                                      </p:tavLst>
                                    </p:anim>
                                    <p:anim calcmode="lin" valueType="num">
                                      <p:cBhvr additive="base">
                                        <p:cTn id="8" dur="10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1000" fill="hold"/>
                                        <p:tgtEl>
                                          <p:spTgt spid="10"/>
                                        </p:tgtEl>
                                        <p:attrNameLst>
                                          <p:attrName>ppt_x</p:attrName>
                                        </p:attrNameLst>
                                      </p:cBhvr>
                                      <p:tavLst>
                                        <p:tav tm="0">
                                          <p:val>
                                            <p:strVal val="#ppt_x"/>
                                          </p:val>
                                        </p:tav>
                                        <p:tav tm="100000">
                                          <p:val>
                                            <p:strVal val="#ppt_x"/>
                                          </p:val>
                                        </p:tav>
                                      </p:tavLst>
                                    </p:anim>
                                    <p:anim calcmode="lin" valueType="num">
                                      <p:cBhvr additive="base">
                                        <p:cTn id="13" dur="1000" fill="hold"/>
                                        <p:tgtEl>
                                          <p:spTgt spid="10"/>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1000" fill="hold"/>
                                        <p:tgtEl>
                                          <p:spTgt spid="11"/>
                                        </p:tgtEl>
                                        <p:attrNameLst>
                                          <p:attrName>ppt_x</p:attrName>
                                        </p:attrNameLst>
                                      </p:cBhvr>
                                      <p:tavLst>
                                        <p:tav tm="0">
                                          <p:val>
                                            <p:strVal val="#ppt_x"/>
                                          </p:val>
                                        </p:tav>
                                        <p:tav tm="100000">
                                          <p:val>
                                            <p:strVal val="#ppt_x"/>
                                          </p:val>
                                        </p:tav>
                                      </p:tavLst>
                                    </p:anim>
                                    <p:anim calcmode="lin" valueType="num">
                                      <p:cBhvr additive="base">
                                        <p:cTn id="18" dur="1000" fill="hold"/>
                                        <p:tgtEl>
                                          <p:spTgt spid="11"/>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2" presetClass="entr" presetSubtype="4"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1000" fill="hold"/>
                                        <p:tgtEl>
                                          <p:spTgt spid="14"/>
                                        </p:tgtEl>
                                        <p:attrNameLst>
                                          <p:attrName>ppt_x</p:attrName>
                                        </p:attrNameLst>
                                      </p:cBhvr>
                                      <p:tavLst>
                                        <p:tav tm="0">
                                          <p:val>
                                            <p:strVal val="#ppt_x"/>
                                          </p:val>
                                        </p:tav>
                                        <p:tav tm="100000">
                                          <p:val>
                                            <p:strVal val="#ppt_x"/>
                                          </p:val>
                                        </p:tav>
                                      </p:tavLst>
                                    </p:anim>
                                    <p:anim calcmode="lin" valueType="num">
                                      <p:cBhvr additive="base">
                                        <p:cTn id="23" dur="1000" fill="hold"/>
                                        <p:tgtEl>
                                          <p:spTgt spid="14"/>
                                        </p:tgtEl>
                                        <p:attrNameLst>
                                          <p:attrName>ppt_y</p:attrName>
                                        </p:attrNameLst>
                                      </p:cBhvr>
                                      <p:tavLst>
                                        <p:tav tm="0">
                                          <p:val>
                                            <p:strVal val="1+#ppt_h/2"/>
                                          </p:val>
                                        </p:tav>
                                        <p:tav tm="100000">
                                          <p:val>
                                            <p:strVal val="#ppt_y"/>
                                          </p:val>
                                        </p:tav>
                                      </p:tavLst>
                                    </p:anim>
                                  </p:childTnLst>
                                </p:cTn>
                              </p:par>
                            </p:childTnLst>
                          </p:cTn>
                        </p:par>
                        <p:par>
                          <p:cTn id="24" fill="hold">
                            <p:stCondLst>
                              <p:cond delay="4000"/>
                            </p:stCondLst>
                            <p:childTnLst>
                              <p:par>
                                <p:cTn id="25" presetID="2" presetClass="entr" presetSubtype="4"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1000" fill="hold"/>
                                        <p:tgtEl>
                                          <p:spTgt spid="15"/>
                                        </p:tgtEl>
                                        <p:attrNameLst>
                                          <p:attrName>ppt_x</p:attrName>
                                        </p:attrNameLst>
                                      </p:cBhvr>
                                      <p:tavLst>
                                        <p:tav tm="0">
                                          <p:val>
                                            <p:strVal val="#ppt_x"/>
                                          </p:val>
                                        </p:tav>
                                        <p:tav tm="100000">
                                          <p:val>
                                            <p:strVal val="#ppt_x"/>
                                          </p:val>
                                        </p:tav>
                                      </p:tavLst>
                                    </p:anim>
                                    <p:anim calcmode="lin" valueType="num">
                                      <p:cBhvr additive="base">
                                        <p:cTn id="28" dur="1000" fill="hold"/>
                                        <p:tgtEl>
                                          <p:spTgt spid="15"/>
                                        </p:tgtEl>
                                        <p:attrNameLst>
                                          <p:attrName>ppt_y</p:attrName>
                                        </p:attrNameLst>
                                      </p:cBhvr>
                                      <p:tavLst>
                                        <p:tav tm="0">
                                          <p:val>
                                            <p:strVal val="1+#ppt_h/2"/>
                                          </p:val>
                                        </p:tav>
                                        <p:tav tm="100000">
                                          <p:val>
                                            <p:strVal val="#ppt_y"/>
                                          </p:val>
                                        </p:tav>
                                      </p:tavLst>
                                    </p:anim>
                                  </p:childTnLst>
                                </p:cTn>
                              </p:par>
                            </p:childTnLst>
                          </p:cTn>
                        </p:par>
                        <p:par>
                          <p:cTn id="29" fill="hold">
                            <p:stCondLst>
                              <p:cond delay="5000"/>
                            </p:stCondLst>
                            <p:childTnLst>
                              <p:par>
                                <p:cTn id="30" presetID="2" presetClass="entr" presetSubtype="4"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1000" fill="hold"/>
                                        <p:tgtEl>
                                          <p:spTgt spid="17"/>
                                        </p:tgtEl>
                                        <p:attrNameLst>
                                          <p:attrName>ppt_x</p:attrName>
                                        </p:attrNameLst>
                                      </p:cBhvr>
                                      <p:tavLst>
                                        <p:tav tm="0">
                                          <p:val>
                                            <p:strVal val="#ppt_x"/>
                                          </p:val>
                                        </p:tav>
                                        <p:tav tm="100000">
                                          <p:val>
                                            <p:strVal val="#ppt_x"/>
                                          </p:val>
                                        </p:tav>
                                      </p:tavLst>
                                    </p:anim>
                                    <p:anim calcmode="lin" valueType="num">
                                      <p:cBhvr additive="base">
                                        <p:cTn id="33" dur="1000" fill="hold"/>
                                        <p:tgtEl>
                                          <p:spTgt spid="17"/>
                                        </p:tgtEl>
                                        <p:attrNameLst>
                                          <p:attrName>ppt_y</p:attrName>
                                        </p:attrNameLst>
                                      </p:cBhvr>
                                      <p:tavLst>
                                        <p:tav tm="0">
                                          <p:val>
                                            <p:strVal val="1+#ppt_h/2"/>
                                          </p:val>
                                        </p:tav>
                                        <p:tav tm="100000">
                                          <p:val>
                                            <p:strVal val="#ppt_y"/>
                                          </p:val>
                                        </p:tav>
                                      </p:tavLst>
                                    </p:anim>
                                  </p:childTnLst>
                                </p:cTn>
                              </p:par>
                            </p:childTnLst>
                          </p:cTn>
                        </p:par>
                        <p:par>
                          <p:cTn id="34" fill="hold">
                            <p:stCondLst>
                              <p:cond delay="6000"/>
                            </p:stCondLst>
                            <p:childTnLst>
                              <p:par>
                                <p:cTn id="35" presetID="2" presetClass="entr" presetSubtype="4"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1000" fill="hold"/>
                                        <p:tgtEl>
                                          <p:spTgt spid="18"/>
                                        </p:tgtEl>
                                        <p:attrNameLst>
                                          <p:attrName>ppt_x</p:attrName>
                                        </p:attrNameLst>
                                      </p:cBhvr>
                                      <p:tavLst>
                                        <p:tav tm="0">
                                          <p:val>
                                            <p:strVal val="#ppt_x"/>
                                          </p:val>
                                        </p:tav>
                                        <p:tav tm="100000">
                                          <p:val>
                                            <p:strVal val="#ppt_x"/>
                                          </p:val>
                                        </p:tav>
                                      </p:tavLst>
                                    </p:anim>
                                    <p:anim calcmode="lin" valueType="num">
                                      <p:cBhvr additive="base">
                                        <p:cTn id="38" dur="1000" fill="hold"/>
                                        <p:tgtEl>
                                          <p:spTgt spid="18"/>
                                        </p:tgtEl>
                                        <p:attrNameLst>
                                          <p:attrName>ppt_y</p:attrName>
                                        </p:attrNameLst>
                                      </p:cBhvr>
                                      <p:tavLst>
                                        <p:tav tm="0">
                                          <p:val>
                                            <p:strVal val="1+#ppt_h/2"/>
                                          </p:val>
                                        </p:tav>
                                        <p:tav tm="100000">
                                          <p:val>
                                            <p:strVal val="#ppt_y"/>
                                          </p:val>
                                        </p:tav>
                                      </p:tavLst>
                                    </p:anim>
                                  </p:childTnLst>
                                </p:cTn>
                              </p:par>
                            </p:childTnLst>
                          </p:cTn>
                        </p:par>
                        <p:par>
                          <p:cTn id="39" fill="hold">
                            <p:stCondLst>
                              <p:cond delay="7000"/>
                            </p:stCondLst>
                            <p:childTnLst>
                              <p:par>
                                <p:cTn id="40" presetID="2" presetClass="entr" presetSubtype="4" fill="hold" nodeType="after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1000" fill="hold"/>
                                        <p:tgtEl>
                                          <p:spTgt spid="19"/>
                                        </p:tgtEl>
                                        <p:attrNameLst>
                                          <p:attrName>ppt_x</p:attrName>
                                        </p:attrNameLst>
                                      </p:cBhvr>
                                      <p:tavLst>
                                        <p:tav tm="0">
                                          <p:val>
                                            <p:strVal val="#ppt_x"/>
                                          </p:val>
                                        </p:tav>
                                        <p:tav tm="100000">
                                          <p:val>
                                            <p:strVal val="#ppt_x"/>
                                          </p:val>
                                        </p:tav>
                                      </p:tavLst>
                                    </p:anim>
                                    <p:anim calcmode="lin" valueType="num">
                                      <p:cBhvr additive="base">
                                        <p:cTn id="43" dur="10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additive="base">
                                        <p:cTn id="48" dur="500" fill="hold"/>
                                        <p:tgtEl>
                                          <p:spTgt spid="16"/>
                                        </p:tgtEl>
                                        <p:attrNameLst>
                                          <p:attrName>ppt_x</p:attrName>
                                        </p:attrNameLst>
                                      </p:cBhvr>
                                      <p:tavLst>
                                        <p:tav tm="0">
                                          <p:val>
                                            <p:strVal val="#ppt_x"/>
                                          </p:val>
                                        </p:tav>
                                        <p:tav tm="100000">
                                          <p:val>
                                            <p:strVal val="#ppt_x"/>
                                          </p:val>
                                        </p:tav>
                                      </p:tavLst>
                                    </p:anim>
                                    <p:anim calcmode="lin" valueType="num">
                                      <p:cBhvr additive="base">
                                        <p:cTn id="49" dur="500" fill="hold"/>
                                        <p:tgtEl>
                                          <p:spTgt spid="16"/>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5"/>
                                        </p:tgtEl>
                                        <p:attrNameLst>
                                          <p:attrName>style.visibility</p:attrName>
                                        </p:attrNameLst>
                                      </p:cBhvr>
                                      <p:to>
                                        <p:strVal val="visible"/>
                                      </p:to>
                                    </p:set>
                                    <p:anim calcmode="lin" valueType="num">
                                      <p:cBhvr additive="base">
                                        <p:cTn id="52" dur="500" fill="hold"/>
                                        <p:tgtEl>
                                          <p:spTgt spid="5"/>
                                        </p:tgtEl>
                                        <p:attrNameLst>
                                          <p:attrName>ppt_x</p:attrName>
                                        </p:attrNameLst>
                                      </p:cBhvr>
                                      <p:tavLst>
                                        <p:tav tm="0">
                                          <p:val>
                                            <p:strVal val="#ppt_x"/>
                                          </p:val>
                                        </p:tav>
                                        <p:tav tm="100000">
                                          <p:val>
                                            <p:strVal val="#ppt_x"/>
                                          </p:val>
                                        </p:tav>
                                      </p:tavLst>
                                    </p:anim>
                                    <p:anim calcmode="lin" valueType="num">
                                      <p:cBhvr additive="base">
                                        <p:cTn id="5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5" grpId="0"/>
    </p:bldLst>
  </p:timing>
</p:sld>
</file>

<file path=ppt/theme/theme1.xml><?xml version="1.0" encoding="utf-8"?>
<a:theme xmlns:a="http://schemas.openxmlformats.org/drawingml/2006/main" name="Office Theme">
  <a:themeElements>
    <a:clrScheme name="Custom 4">
      <a:dk1>
        <a:srgbClr val="505050"/>
      </a:dk1>
      <a:lt1>
        <a:srgbClr val="FFFFFF"/>
      </a:lt1>
      <a:dk2>
        <a:srgbClr val="D83B01"/>
      </a:dk2>
      <a:lt2>
        <a:srgbClr val="FFE5E5"/>
      </a:lt2>
      <a:accent1>
        <a:srgbClr val="D83B01"/>
      </a:accent1>
      <a:accent2>
        <a:srgbClr val="00188F"/>
      </a:accent2>
      <a:accent3>
        <a:srgbClr val="107C10"/>
      </a:accent3>
      <a:accent4>
        <a:srgbClr val="5C2D91"/>
      </a:accent4>
      <a:accent5>
        <a:srgbClr val="0078D7"/>
      </a:accent5>
      <a:accent6>
        <a:srgbClr val="008272"/>
      </a:accent6>
      <a:hlink>
        <a:srgbClr val="FFFFFF"/>
      </a:hlink>
      <a:folHlink>
        <a:srgbClr val="BC9DE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326</Words>
  <Application>Microsoft Office PowerPoint</Application>
  <PresentationFormat>Widescreen</PresentationFormat>
  <Paragraphs>76</Paragraphs>
  <Slides>11</Slides>
  <Notes>11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Calibri</vt:lpstr>
      <vt:lpstr>Calibri Light</vt:lpstr>
      <vt:lpstr>Segoe UI</vt:lpstr>
      <vt:lpstr>Segoe UI Light</vt:lpstr>
      <vt:lpstr>Office Theme</vt:lpstr>
      <vt:lpstr>Kodu Makerspace Learn to make your own games!  Lesson 1   </vt:lpstr>
      <vt:lpstr>Questions we’ll answer: </vt:lpstr>
      <vt:lpstr>Introducing  Kodu Game Lab </vt:lpstr>
      <vt:lpstr>Kodu Game Lab main menu</vt:lpstr>
      <vt:lpstr>Load World main screen </vt:lpstr>
      <vt:lpstr>Tool Palette navigation: Flashy Fishbots </vt:lpstr>
      <vt:lpstr>Kodu game exploration: Flashy Fishbots </vt:lpstr>
      <vt:lpstr>Let’s brainstorm character appearance</vt:lpstr>
      <vt:lpstr>Let’s make changes to characters </vt:lpstr>
      <vt:lpstr>Saving changes to Kodu </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2016-04-29T00:19:52Z</dcterms:created>
  <dcterms:modified xsi:type="dcterms:W3CDTF">2016-04-29T18:09:10Z</dcterms:modified>
</cp:coreProperties>
</file>