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48" r:id="rId1"/>
  </p:sldMasterIdLst>
  <p:notesMasterIdLst>
    <p:notesMasterId r:id="rId9"/>
  </p:notesMasterIdLst>
  <p:sldIdLst>
    <p:sldId id="372" r:id="rId2"/>
    <p:sldId id="373" r:id="rId3"/>
    <p:sldId id="476" r:id="rId4"/>
    <p:sldId id="477" r:id="rId5"/>
    <p:sldId id="478" r:id="rId6"/>
    <p:sldId id="479" r:id="rId7"/>
    <p:sldId id="42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" name="Author" initials="A" lastIdx="0" clrIdx="8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CF2"/>
    <a:srgbClr val="5CBFEC"/>
    <a:srgbClr val="23AB99"/>
    <a:srgbClr val="67C6BE"/>
    <a:srgbClr val="CF6A16"/>
    <a:srgbClr val="FF00FF"/>
    <a:srgbClr val="505050"/>
    <a:srgbClr val="5C2D91"/>
    <a:srgbClr val="187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39" autoAdjust="0"/>
    <p:restoredTop sz="76230" autoAdjust="0"/>
  </p:normalViewPr>
  <p:slideViewPr>
    <p:cSldViewPr snapToGrid="0">
      <p:cViewPr varScale="1">
        <p:scale>
          <a:sx n="81" d="100"/>
          <a:sy n="81" d="100"/>
        </p:scale>
        <p:origin x="96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2899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5C374-E123-4DB7-B462-10AA2785B469}" type="datetimeFigureOut">
              <a:rPr lang="en-US"/>
              <a:t>4/28/2016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DD95C-5957-4646-A3B4-DA391B06113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51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95263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19743" y="3472543"/>
            <a:ext cx="6498771" cy="452845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894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980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97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27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513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5065469" cy="1151280"/>
          </a:xfrm>
        </p:spPr>
        <p:txBody>
          <a:bodyPr anchor="t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486834" y="2571192"/>
            <a:ext cx="5065469" cy="3318862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1053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5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87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8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9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95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15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77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29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02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C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22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YouthSpark Summer Camp:&#10;&#10;Make Your Own Game - Learn to Code FLATVERSE!&#10;&#10;Session 1&#10;&#10;" title="Cover Slide"/>
          <p:cNvSpPr>
            <a:spLocks noGrp="1"/>
          </p:cNvSpPr>
          <p:nvPr>
            <p:ph type="ctrTitle"/>
          </p:nvPr>
        </p:nvSpPr>
        <p:spPr>
          <a:xfrm>
            <a:off x="393255" y="455676"/>
            <a:ext cx="8750745" cy="4222649"/>
          </a:xfrm>
        </p:spPr>
        <p:txBody>
          <a:bodyPr>
            <a:noAutofit/>
          </a:bodyPr>
          <a:lstStyle/>
          <a:p>
            <a:r>
              <a:rPr lang="en-US" dirty="0"/>
              <a:t>Kodu Makerspace</a:t>
            </a:r>
            <a:br>
              <a:rPr lang="en-US" sz="5400" dirty="0"/>
            </a:br>
            <a:r>
              <a:rPr lang="en-US" dirty="0"/>
              <a:t>Learn to make your own games!</a:t>
            </a:r>
            <a:br>
              <a:rPr lang="en-US" dirty="0"/>
            </a:br>
            <a:br>
              <a:rPr lang="en-US" sz="5400" dirty="0"/>
            </a:br>
            <a:r>
              <a:rPr lang="en-US" sz="3600" dirty="0"/>
              <a:t>Lesson 8</a:t>
            </a:r>
            <a:br>
              <a:rPr lang="en-US" sz="5400" dirty="0"/>
            </a:br>
            <a:br>
              <a:rPr lang="en-US" sz="5400" dirty="0"/>
            </a:br>
            <a:br>
              <a:rPr lang="en-US" sz="3200" dirty="0"/>
            </a:br>
            <a:endParaRPr lang="en-US" sz="3200" dirty="0"/>
          </a:p>
        </p:txBody>
      </p:sp>
      <p:pic>
        <p:nvPicPr>
          <p:cNvPr id="12" name="Picture 11" descr="Microsoft Logo" title="Microsof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5961529"/>
            <a:ext cx="2217645" cy="474177"/>
          </a:xfrm>
          <a:prstGeom prst="rect">
            <a:avLst/>
          </a:prstGeom>
        </p:spPr>
      </p:pic>
      <p:pic>
        <p:nvPicPr>
          <p:cNvPr id="6" name="Picture 5" descr="&quot;&quot;" title="&quot;&quot;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31929" y="1299459"/>
            <a:ext cx="3550199" cy="5397773"/>
          </a:xfrm>
          <a:prstGeom prst="rect">
            <a:avLst/>
          </a:prstGeom>
        </p:spPr>
      </p:pic>
      <p:pic>
        <p:nvPicPr>
          <p:cNvPr id="5" name="Picture 4" title="Microsoft Imagine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545" y="5878966"/>
            <a:ext cx="3048163" cy="60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18272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5861" y="4753211"/>
            <a:ext cx="4086921" cy="2104789"/>
          </a:xfrm>
          <a:prstGeom prst="rect">
            <a:avLst/>
          </a:prstGeom>
        </p:spPr>
      </p:pic>
      <p:pic>
        <p:nvPicPr>
          <p:cNvPr id="7" name="Picture 6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358" y="4749500"/>
            <a:ext cx="4086921" cy="2104789"/>
          </a:xfrm>
          <a:prstGeom prst="rect">
            <a:avLst/>
          </a:prstGeom>
        </p:spPr>
      </p:pic>
      <p:pic>
        <p:nvPicPr>
          <p:cNvPr id="9" name="Picture 8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563" y="4749500"/>
            <a:ext cx="4086921" cy="21047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10454039" cy="1151280"/>
          </a:xfrm>
        </p:spPr>
        <p:txBody>
          <a:bodyPr>
            <a:noAutofit/>
          </a:bodyPr>
          <a:lstStyle/>
          <a:p>
            <a:r>
              <a:rPr lang="en-US" dirty="0"/>
              <a:t>Questions we’ll answer:</a:t>
            </a:r>
            <a:br>
              <a:rPr lang="en-US" dirty="0"/>
            </a:b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8299" y="1308380"/>
            <a:ext cx="11031360" cy="3586147"/>
          </a:xfrm>
          <a:prstGeom prst="rect">
            <a:avLst/>
          </a:prstGeom>
        </p:spPr>
        <p:txBody>
          <a:bodyPr vert="horz" lIns="172986" tIns="0" rIns="172986" bIns="45720" rtlCol="0" anchor="ctr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500" b="0" kern="1200" cap="none">
                <a:solidFill>
                  <a:schemeClr val="bg1"/>
                </a:solidFill>
                <a:latin typeface="Segoe Light"/>
                <a:ea typeface="+mj-ea"/>
                <a:cs typeface="Segoe Light"/>
              </a:defRPr>
            </a:lvl1pPr>
          </a:lstStyle>
          <a:p>
            <a:pPr lvl="0">
              <a:lnSpc>
                <a:spcPct val="150000"/>
              </a:lnSpc>
            </a:pPr>
            <a:endParaRPr lang="en-US" sz="3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latin typeface="Segoe UI Light" panose="020B0502040204020203" pitchFamily="34" charset="0"/>
                <a:cs typeface="Segoe UI Light" panose="020B0502040204020203" pitchFamily="34" charset="0"/>
              </a:rPr>
              <a:t>What is important to remember when looking at someone’s game in a Gallery Walk?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latin typeface="Segoe UI Light" panose="020B0502040204020203" pitchFamily="34" charset="0"/>
                <a:cs typeface="Segoe UI Light" panose="020B0502040204020203" pitchFamily="34" charset="0"/>
              </a:rPr>
              <a:t>What have I learned by creating a game in Kodu? </a:t>
            </a:r>
          </a:p>
        </p:txBody>
      </p:sp>
    </p:spTree>
    <p:extLst>
      <p:ext uri="{BB962C8B-B14F-4D97-AF65-F5344CB8AC3E}">
        <p14:creationId xmlns:p14="http://schemas.microsoft.com/office/powerpoint/2010/main" val="63860217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11045710" cy="1151280"/>
          </a:xfrm>
        </p:spPr>
        <p:txBody>
          <a:bodyPr>
            <a:normAutofit/>
          </a:bodyPr>
          <a:lstStyle/>
          <a:p>
            <a:r>
              <a:rPr lang="en-US" dirty="0"/>
              <a:t>Let’s look for wows</a:t>
            </a:r>
          </a:p>
        </p:txBody>
      </p:sp>
      <p:pic>
        <p:nvPicPr>
          <p:cNvPr id="5" name="Picture 4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5861" y="4753211"/>
            <a:ext cx="4086921" cy="2104789"/>
          </a:xfrm>
          <a:prstGeom prst="rect">
            <a:avLst/>
          </a:prstGeom>
        </p:spPr>
      </p:pic>
      <p:pic>
        <p:nvPicPr>
          <p:cNvPr id="6" name="Picture 5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358" y="4749500"/>
            <a:ext cx="4086921" cy="2104789"/>
          </a:xfrm>
          <a:prstGeom prst="rect">
            <a:avLst/>
          </a:prstGeom>
        </p:spPr>
      </p:pic>
      <p:pic>
        <p:nvPicPr>
          <p:cNvPr id="7" name="Picture 6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563" y="4749500"/>
            <a:ext cx="4086921" cy="2104789"/>
          </a:xfrm>
          <a:prstGeom prst="rect">
            <a:avLst/>
          </a:prstGeom>
        </p:spPr>
      </p:pic>
      <p:sp>
        <p:nvSpPr>
          <p:cNvPr id="9" name="Text Placeholder 2"/>
          <p:cNvSpPr txBox="1">
            <a:spLocks/>
          </p:cNvSpPr>
          <p:nvPr/>
        </p:nvSpPr>
        <p:spPr>
          <a:xfrm>
            <a:off x="393255" y="1606957"/>
            <a:ext cx="9776066" cy="3897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b="1" dirty="0"/>
              <a:t>Wows</a:t>
            </a:r>
            <a:r>
              <a:rPr lang="en-US" sz="3600" dirty="0"/>
              <a:t>: a sincere praise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We will celebrate accomplishments by looking for </a:t>
            </a:r>
            <a:r>
              <a:rPr lang="en-US" sz="3200" b="1" dirty="0"/>
              <a:t>wows</a:t>
            </a:r>
            <a:r>
              <a:rPr lang="en-US" sz="3200" dirty="0"/>
              <a:t> in the games created by our peers</a:t>
            </a:r>
          </a:p>
          <a:p>
            <a:pPr>
              <a:lnSpc>
                <a:spcPct val="150000"/>
              </a:lnSpc>
            </a:pPr>
            <a:endParaRPr lang="en-US" sz="3600" dirty="0"/>
          </a:p>
        </p:txBody>
      </p:sp>
      <p:pic>
        <p:nvPicPr>
          <p:cNvPr id="8" name="Picture 7" title="&quot;&quot;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69321" y="1606957"/>
            <a:ext cx="1909483" cy="290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0920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6949937" cy="1151280"/>
          </a:xfrm>
        </p:spPr>
        <p:txBody>
          <a:bodyPr/>
          <a:lstStyle/>
          <a:p>
            <a:r>
              <a:rPr lang="en-US" dirty="0"/>
              <a:t>Gallery Walk flow</a:t>
            </a:r>
          </a:p>
        </p:txBody>
      </p:sp>
      <p:pic>
        <p:nvPicPr>
          <p:cNvPr id="5" name="Picture 4" title="&quot;&quot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5861" y="4753211"/>
            <a:ext cx="4086921" cy="2104789"/>
          </a:xfrm>
          <a:prstGeom prst="rect">
            <a:avLst/>
          </a:prstGeom>
        </p:spPr>
      </p:pic>
      <p:pic>
        <p:nvPicPr>
          <p:cNvPr id="6" name="Picture 5" title="&quot;&quot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358" y="4749500"/>
            <a:ext cx="4086921" cy="2104789"/>
          </a:xfrm>
          <a:prstGeom prst="rect">
            <a:avLst/>
          </a:prstGeom>
        </p:spPr>
      </p:pic>
      <p:pic>
        <p:nvPicPr>
          <p:cNvPr id="7" name="Picture 6" title="&quot;&quot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563" y="4749500"/>
            <a:ext cx="4086921" cy="2104789"/>
          </a:xfrm>
          <a:prstGeom prst="rect">
            <a:avLst/>
          </a:prstGeom>
        </p:spPr>
      </p:pic>
      <p:sp>
        <p:nvSpPr>
          <p:cNvPr id="9" name="Text Placeholder 2"/>
          <p:cNvSpPr txBox="1">
            <a:spLocks/>
          </p:cNvSpPr>
          <p:nvPr/>
        </p:nvSpPr>
        <p:spPr>
          <a:xfrm>
            <a:off x="393255" y="1606956"/>
            <a:ext cx="9222383" cy="29869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lnSpc>
                <a:spcPct val="160000"/>
              </a:lnSpc>
              <a:buFont typeface="+mj-lt"/>
              <a:buAutoNum type="arabicPeriod"/>
            </a:pPr>
            <a:r>
              <a:rPr lang="en-US" dirty="0"/>
              <a:t>Walk around the room with your partner</a:t>
            </a:r>
          </a:p>
          <a:p>
            <a:pPr marL="742950" indent="-742950">
              <a:lnSpc>
                <a:spcPct val="160000"/>
              </a:lnSpc>
              <a:buFont typeface="+mj-lt"/>
              <a:buAutoNum type="arabicPeriod"/>
            </a:pPr>
            <a:r>
              <a:rPr lang="en-US" dirty="0"/>
              <a:t>Move around room “clockwise”, starting at your workspace</a:t>
            </a:r>
          </a:p>
          <a:p>
            <a:pPr marL="742950" indent="-742950">
              <a:lnSpc>
                <a:spcPct val="160000"/>
              </a:lnSpc>
              <a:buFont typeface="+mj-lt"/>
              <a:buAutoNum type="arabicPeriod"/>
            </a:pPr>
            <a:r>
              <a:rPr lang="en-US" dirty="0"/>
              <a:t>Look for </a:t>
            </a:r>
            <a:r>
              <a:rPr lang="en-US" b="1" dirty="0"/>
              <a:t>wows</a:t>
            </a:r>
            <a:r>
              <a:rPr lang="en-US" dirty="0"/>
              <a:t> on your Gallery Walk</a:t>
            </a:r>
          </a:p>
          <a:p>
            <a:pPr marL="742950" indent="-742950">
              <a:lnSpc>
                <a:spcPct val="160000"/>
              </a:lnSpc>
              <a:buFont typeface="+mj-lt"/>
              <a:buAutoNum type="arabicPeriod"/>
            </a:pPr>
            <a:r>
              <a:rPr lang="en-US" dirty="0"/>
              <a:t>Play each game for 2 minutes</a:t>
            </a:r>
          </a:p>
          <a:p>
            <a:pPr marL="742950" indent="-742950">
              <a:lnSpc>
                <a:spcPct val="160000"/>
              </a:lnSpc>
              <a:buFont typeface="+mj-lt"/>
              <a:buAutoNum type="arabicPeriod"/>
            </a:pPr>
            <a:endParaRPr lang="en-US" dirty="0"/>
          </a:p>
          <a:p>
            <a:pPr marL="742950" indent="-742950">
              <a:lnSpc>
                <a:spcPct val="160000"/>
              </a:lnSpc>
              <a:buFont typeface="+mj-lt"/>
              <a:buAutoNum type="arabicPeriod"/>
            </a:pPr>
            <a:endParaRPr lang="en-US" dirty="0"/>
          </a:p>
        </p:txBody>
      </p:sp>
      <p:pic>
        <p:nvPicPr>
          <p:cNvPr id="8" name="Picture 7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33688" y="1232108"/>
            <a:ext cx="2211081" cy="336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4239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866" y="365125"/>
            <a:ext cx="10515600" cy="1463675"/>
          </a:xfrm>
        </p:spPr>
        <p:txBody>
          <a:bodyPr>
            <a:normAutofit/>
          </a:bodyPr>
          <a:lstStyle/>
          <a:p>
            <a:r>
              <a:rPr lang="en-US" sz="43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After the Gallery Walk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8865" y="2281320"/>
            <a:ext cx="9322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What did you like the most about the Gallery Tour?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What </a:t>
            </a:r>
            <a:r>
              <a:rPr lang="en-US" sz="32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wows</a:t>
            </a:r>
            <a:r>
              <a:rPr lang="en-US" sz="3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did you observe?</a:t>
            </a:r>
          </a:p>
        </p:txBody>
      </p:sp>
      <p:pic>
        <p:nvPicPr>
          <p:cNvPr id="14" name="Picture 13" title="&quot;&quot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966" y="2928591"/>
            <a:ext cx="3601893" cy="369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258398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 descr="Table showing Characters, Action, and Directions. Table is example of the Reflection table from Student Workbook. Columns 2, 3, and 4 have blank spaces in Rows 2, 3, 4, 6, 7, 8, 10, 11, and 12. Fill in your Reflections in these spaces in the table in the Student Workbook." title="Reflection Tab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333637"/>
              </p:ext>
            </p:extLst>
          </p:nvPr>
        </p:nvGraphicFramePr>
        <p:xfrm>
          <a:off x="489504" y="1531859"/>
          <a:ext cx="11246347" cy="4450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353030">
                  <a:extLst>
                    <a:ext uri="{9D8B030D-6E8A-4147-A177-3AD203B41FA5}">
                      <a16:colId xmlns:a16="http://schemas.microsoft.com/office/drawing/2014/main" val="3299615764"/>
                    </a:ext>
                  </a:extLst>
                </a:gridCol>
                <a:gridCol w="1964439">
                  <a:extLst>
                    <a:ext uri="{9D8B030D-6E8A-4147-A177-3AD203B41FA5}">
                      <a16:colId xmlns:a16="http://schemas.microsoft.com/office/drawing/2014/main" val="507935529"/>
                    </a:ext>
                  </a:extLst>
                </a:gridCol>
                <a:gridCol w="1964439">
                  <a:extLst>
                    <a:ext uri="{9D8B030D-6E8A-4147-A177-3AD203B41FA5}">
                      <a16:colId xmlns:a16="http://schemas.microsoft.com/office/drawing/2014/main" val="585450146"/>
                    </a:ext>
                  </a:extLst>
                </a:gridCol>
                <a:gridCol w="1964439">
                  <a:extLst>
                    <a:ext uri="{9D8B030D-6E8A-4147-A177-3AD203B41FA5}">
                      <a16:colId xmlns:a16="http://schemas.microsoft.com/office/drawing/2014/main" val="2163107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Characters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431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My characters are interesting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9890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My characters</a:t>
                      </a:r>
                      <a:r>
                        <a:rPr lang="en-US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are the right size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3610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My characters add to the fun of the game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956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Actions</a:t>
                      </a:r>
                    </a:p>
                  </a:txBody>
                  <a:tcPr>
                    <a:solidFill>
                      <a:srgbClr val="00827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rgbClr val="00827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rgbClr val="00827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rgbClr val="00827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830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My game is fun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277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My characters are exciting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787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My character actions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364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Directions</a:t>
                      </a:r>
                    </a:p>
                  </a:txBody>
                  <a:tcPr>
                    <a:solidFill>
                      <a:srgbClr val="00827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rgbClr val="00827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rgbClr val="00827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rgbClr val="00827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647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My directions</a:t>
                      </a:r>
                      <a:r>
                        <a:rPr lang="en-US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are easy to understand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9473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My directions are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902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My directions work when they</a:t>
                      </a:r>
                      <a:r>
                        <a:rPr lang="en-US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baseline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are followed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31935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4" y="455677"/>
            <a:ext cx="10932243" cy="1151280"/>
          </a:xfrm>
        </p:spPr>
        <p:txBody>
          <a:bodyPr>
            <a:normAutofit/>
          </a:bodyPr>
          <a:lstStyle/>
          <a:p>
            <a:r>
              <a:rPr lang="en-US" dirty="0"/>
              <a:t>Reflection</a:t>
            </a:r>
          </a:p>
        </p:txBody>
      </p:sp>
      <p:sp>
        <p:nvSpPr>
          <p:cNvPr id="7" name="Smiley Face 6" title="Smiley Face in Characters row"/>
          <p:cNvSpPr/>
          <p:nvPr/>
        </p:nvSpPr>
        <p:spPr>
          <a:xfrm>
            <a:off x="6641432" y="1582068"/>
            <a:ext cx="262054" cy="287820"/>
          </a:xfrm>
          <a:prstGeom prst="smileyFace">
            <a:avLst/>
          </a:prstGeom>
          <a:solidFill>
            <a:srgbClr val="FFB900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iley Face 11" title="Smiley Face in Actions row"/>
          <p:cNvSpPr/>
          <p:nvPr/>
        </p:nvSpPr>
        <p:spPr>
          <a:xfrm>
            <a:off x="6643604" y="3053130"/>
            <a:ext cx="262054" cy="287820"/>
          </a:xfrm>
          <a:prstGeom prst="smileyFace">
            <a:avLst/>
          </a:prstGeom>
          <a:solidFill>
            <a:srgbClr val="FFB900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iley Face 12" title="Smiley Face in Directions row"/>
          <p:cNvSpPr/>
          <p:nvPr/>
        </p:nvSpPr>
        <p:spPr>
          <a:xfrm>
            <a:off x="6643604" y="4536404"/>
            <a:ext cx="262054" cy="287820"/>
          </a:xfrm>
          <a:prstGeom prst="smileyFace">
            <a:avLst/>
          </a:prstGeom>
          <a:solidFill>
            <a:srgbClr val="FFB900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 title="Sad Face in Characters row"/>
          <p:cNvGrpSpPr/>
          <p:nvPr/>
        </p:nvGrpSpPr>
        <p:grpSpPr>
          <a:xfrm>
            <a:off x="10599586" y="1568747"/>
            <a:ext cx="286588" cy="301141"/>
            <a:chOff x="9712335" y="1136510"/>
            <a:chExt cx="1488991" cy="1564603"/>
          </a:xfrm>
        </p:grpSpPr>
        <p:sp>
          <p:nvSpPr>
            <p:cNvPr id="10" name="Smiley Face 9"/>
            <p:cNvSpPr/>
            <p:nvPr/>
          </p:nvSpPr>
          <p:spPr>
            <a:xfrm>
              <a:off x="9776788" y="1136510"/>
              <a:ext cx="1424538" cy="1564603"/>
            </a:xfrm>
            <a:prstGeom prst="smileyFace">
              <a:avLst/>
            </a:prstGeom>
            <a:solidFill>
              <a:srgbClr val="FFB900"/>
            </a:soli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0024770" y="2085537"/>
              <a:ext cx="914400" cy="417388"/>
            </a:xfrm>
            <a:prstGeom prst="ellipse">
              <a:avLst/>
            </a:prstGeom>
            <a:solidFill>
              <a:srgbClr val="FFB9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 rot="20209526">
              <a:off x="9712335" y="2193642"/>
              <a:ext cx="1133597" cy="504382"/>
            </a:xfrm>
            <a:prstGeom prst="arc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 title="Sad Face in Actions row"/>
          <p:cNvGrpSpPr/>
          <p:nvPr/>
        </p:nvGrpSpPr>
        <p:grpSpPr>
          <a:xfrm>
            <a:off x="10605181" y="3046469"/>
            <a:ext cx="286588" cy="301141"/>
            <a:chOff x="9712335" y="1136510"/>
            <a:chExt cx="1488991" cy="1564603"/>
          </a:xfrm>
        </p:grpSpPr>
        <p:sp>
          <p:nvSpPr>
            <p:cNvPr id="19" name="Smiley Face 18"/>
            <p:cNvSpPr/>
            <p:nvPr/>
          </p:nvSpPr>
          <p:spPr>
            <a:xfrm>
              <a:off x="9776788" y="1136510"/>
              <a:ext cx="1424538" cy="1564603"/>
            </a:xfrm>
            <a:prstGeom prst="smileyFace">
              <a:avLst/>
            </a:prstGeom>
            <a:solidFill>
              <a:srgbClr val="FFB900"/>
            </a:soli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10024770" y="2085537"/>
              <a:ext cx="914400" cy="417388"/>
            </a:xfrm>
            <a:prstGeom prst="ellipse">
              <a:avLst/>
            </a:prstGeom>
            <a:solidFill>
              <a:srgbClr val="FFB9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Arc 20"/>
            <p:cNvSpPr/>
            <p:nvPr/>
          </p:nvSpPr>
          <p:spPr>
            <a:xfrm rot="20209526">
              <a:off x="9712335" y="2193642"/>
              <a:ext cx="1133597" cy="504382"/>
            </a:xfrm>
            <a:prstGeom prst="arc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 title="Sad Face in Directions row"/>
          <p:cNvGrpSpPr/>
          <p:nvPr/>
        </p:nvGrpSpPr>
        <p:grpSpPr>
          <a:xfrm>
            <a:off x="10615481" y="4529743"/>
            <a:ext cx="286588" cy="301141"/>
            <a:chOff x="9712335" y="1136510"/>
            <a:chExt cx="1488991" cy="1564603"/>
          </a:xfrm>
        </p:grpSpPr>
        <p:sp>
          <p:nvSpPr>
            <p:cNvPr id="23" name="Smiley Face 22"/>
            <p:cNvSpPr/>
            <p:nvPr/>
          </p:nvSpPr>
          <p:spPr>
            <a:xfrm>
              <a:off x="9776788" y="1136510"/>
              <a:ext cx="1424538" cy="1564603"/>
            </a:xfrm>
            <a:prstGeom prst="smileyFace">
              <a:avLst/>
            </a:prstGeom>
            <a:solidFill>
              <a:srgbClr val="FFB900"/>
            </a:soli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10024770" y="2085537"/>
              <a:ext cx="914400" cy="417388"/>
            </a:xfrm>
            <a:prstGeom prst="ellipse">
              <a:avLst/>
            </a:prstGeom>
            <a:solidFill>
              <a:srgbClr val="FFB9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 rot="20209526">
              <a:off x="9712335" y="2193642"/>
              <a:ext cx="1133597" cy="504382"/>
            </a:xfrm>
            <a:prstGeom prst="arc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 title="Neutral Face in Characters row"/>
          <p:cNvGrpSpPr/>
          <p:nvPr/>
        </p:nvGrpSpPr>
        <p:grpSpPr>
          <a:xfrm>
            <a:off x="8621220" y="1570005"/>
            <a:ext cx="273036" cy="299883"/>
            <a:chOff x="7853994" y="943677"/>
            <a:chExt cx="1424538" cy="1564603"/>
          </a:xfrm>
        </p:grpSpPr>
        <p:sp>
          <p:nvSpPr>
            <p:cNvPr id="9" name="Smiley Face 8"/>
            <p:cNvSpPr/>
            <p:nvPr/>
          </p:nvSpPr>
          <p:spPr>
            <a:xfrm>
              <a:off x="7853994" y="943677"/>
              <a:ext cx="1424538" cy="1564603"/>
            </a:xfrm>
            <a:prstGeom prst="smileyFace">
              <a:avLst/>
            </a:prstGeom>
            <a:solidFill>
              <a:srgbClr val="FFB900"/>
            </a:soli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8111936" y="1764947"/>
              <a:ext cx="914400" cy="553713"/>
            </a:xfrm>
            <a:prstGeom prst="ellipse">
              <a:avLst/>
            </a:prstGeom>
            <a:solidFill>
              <a:srgbClr val="FFB9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8161890" y="2057617"/>
              <a:ext cx="827773" cy="1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 title="Neutral Face in Actions row"/>
          <p:cNvGrpSpPr/>
          <p:nvPr/>
        </p:nvGrpSpPr>
        <p:grpSpPr>
          <a:xfrm>
            <a:off x="8625187" y="3050314"/>
            <a:ext cx="273036" cy="299883"/>
            <a:chOff x="7853994" y="943677"/>
            <a:chExt cx="1424538" cy="1564603"/>
          </a:xfrm>
        </p:grpSpPr>
        <p:sp>
          <p:nvSpPr>
            <p:cNvPr id="36" name="Smiley Face 35"/>
            <p:cNvSpPr/>
            <p:nvPr/>
          </p:nvSpPr>
          <p:spPr>
            <a:xfrm>
              <a:off x="7853994" y="943677"/>
              <a:ext cx="1424538" cy="1564603"/>
            </a:xfrm>
            <a:prstGeom prst="smileyFace">
              <a:avLst/>
            </a:prstGeom>
            <a:solidFill>
              <a:srgbClr val="FFB900"/>
            </a:soli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8111936" y="1764947"/>
              <a:ext cx="914400" cy="553713"/>
            </a:xfrm>
            <a:prstGeom prst="ellipse">
              <a:avLst/>
            </a:prstGeom>
            <a:solidFill>
              <a:srgbClr val="FFB9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/>
            <p:cNvCxnSpPr/>
            <p:nvPr/>
          </p:nvCxnSpPr>
          <p:spPr>
            <a:xfrm flipV="1">
              <a:off x="8161890" y="2057617"/>
              <a:ext cx="827773" cy="1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 title="Neutral Face in Directions row"/>
          <p:cNvGrpSpPr/>
          <p:nvPr/>
        </p:nvGrpSpPr>
        <p:grpSpPr>
          <a:xfrm>
            <a:off x="8630254" y="4531001"/>
            <a:ext cx="273036" cy="299883"/>
            <a:chOff x="7853994" y="943677"/>
            <a:chExt cx="1424538" cy="1564603"/>
          </a:xfrm>
        </p:grpSpPr>
        <p:sp>
          <p:nvSpPr>
            <p:cNvPr id="40" name="Smiley Face 39"/>
            <p:cNvSpPr/>
            <p:nvPr/>
          </p:nvSpPr>
          <p:spPr>
            <a:xfrm>
              <a:off x="7853994" y="943677"/>
              <a:ext cx="1424538" cy="1564603"/>
            </a:xfrm>
            <a:prstGeom prst="smileyFace">
              <a:avLst/>
            </a:prstGeom>
            <a:solidFill>
              <a:srgbClr val="FFB900"/>
            </a:soli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8111936" y="1764947"/>
              <a:ext cx="914400" cy="553713"/>
            </a:xfrm>
            <a:prstGeom prst="ellipse">
              <a:avLst/>
            </a:prstGeom>
            <a:solidFill>
              <a:srgbClr val="FFB9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Connector 41"/>
            <p:cNvCxnSpPr/>
            <p:nvPr/>
          </p:nvCxnSpPr>
          <p:spPr>
            <a:xfrm flipV="1">
              <a:off x="8161890" y="2057617"/>
              <a:ext cx="827773" cy="1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8881106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255" y="2403341"/>
            <a:ext cx="8216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Segoe UI Light"/>
                <a:cs typeface="Segoe UI Light"/>
              </a:rPr>
              <a:t>See you next time!</a:t>
            </a:r>
          </a:p>
        </p:txBody>
      </p:sp>
      <p:sp>
        <p:nvSpPr>
          <p:cNvPr id="3" name="Title 2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pic>
        <p:nvPicPr>
          <p:cNvPr id="7" name="Picture 6" descr="Microsoft Logo" title="Microsof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5961529"/>
            <a:ext cx="2217645" cy="474177"/>
          </a:xfrm>
          <a:prstGeom prst="rect">
            <a:avLst/>
          </a:prstGeom>
        </p:spPr>
      </p:pic>
      <p:pic>
        <p:nvPicPr>
          <p:cNvPr id="11" name="Picture 10" descr="&quot;&quot;" title="&quot;&quot;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75364" y="1274114"/>
            <a:ext cx="3550199" cy="539777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3255" y="327999"/>
            <a:ext cx="11169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Thank you!</a:t>
            </a:r>
            <a:endParaRPr lang="en-US" sz="5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7" title="Microsoft Imagine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545" y="5878966"/>
            <a:ext cx="3048163" cy="60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16752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4">
      <a:dk1>
        <a:srgbClr val="505050"/>
      </a:dk1>
      <a:lt1>
        <a:srgbClr val="FFFFFF"/>
      </a:lt1>
      <a:dk2>
        <a:srgbClr val="D83B01"/>
      </a:dk2>
      <a:lt2>
        <a:srgbClr val="FFE5E5"/>
      </a:lt2>
      <a:accent1>
        <a:srgbClr val="D83B01"/>
      </a:accent1>
      <a:accent2>
        <a:srgbClr val="00188F"/>
      </a:accent2>
      <a:accent3>
        <a:srgbClr val="107C10"/>
      </a:accent3>
      <a:accent4>
        <a:srgbClr val="5C2D91"/>
      </a:accent4>
      <a:accent5>
        <a:srgbClr val="0078D7"/>
      </a:accent5>
      <a:accent6>
        <a:srgbClr val="008272"/>
      </a:accent6>
      <a:hlink>
        <a:srgbClr val="FFFFFF"/>
      </a:hlink>
      <a:folHlink>
        <a:srgbClr val="BC9DE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178</Words>
  <Application>Microsoft Office PowerPoint</Application>
  <PresentationFormat>Widescreen</PresentationFormat>
  <Paragraphs>37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Segoe UI</vt:lpstr>
      <vt:lpstr>Segoe UI Light</vt:lpstr>
      <vt:lpstr>Office Theme</vt:lpstr>
      <vt:lpstr>Kodu Makerspace Learn to make your own games!  Lesson 8   </vt:lpstr>
      <vt:lpstr>Questions we’ll answer: </vt:lpstr>
      <vt:lpstr>Let’s look for wows</vt:lpstr>
      <vt:lpstr>Gallery Walk flow</vt:lpstr>
      <vt:lpstr>After the Gallery Walk</vt:lpstr>
      <vt:lpstr>Reflection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2016-04-29T00:54:32Z</dcterms:created>
  <dcterms:modified xsi:type="dcterms:W3CDTF">2016-04-29T00:56:30Z</dcterms:modified>
</cp:coreProperties>
</file>